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y="5143500" cx="9144000"/>
  <p:notesSz cx="6858000" cy="9144000"/>
  <p:embeddedFontLst>
    <p:embeddedFont>
      <p:font typeface="Lexend SemiBold"/>
      <p:regular r:id="rId70"/>
      <p:bold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Lexend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BA46C3-4400-4C8A-A113-2FF122CE0E14}">
  <a:tblStyle styleId="{78BA46C3-4400-4C8A-A113-2FF122CE0E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4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3.xml"/><Relationship Id="rId74" Type="http://schemas.openxmlformats.org/officeDocument/2006/relationships/font" Target="fonts/Roboto-italic.fntdata"/><Relationship Id="rId33" Type="http://schemas.openxmlformats.org/officeDocument/2006/relationships/slide" Target="slides/slide26.xml"/><Relationship Id="rId77" Type="http://schemas.openxmlformats.org/officeDocument/2006/relationships/font" Target="fonts/Lexend-bold.fntdata"/><Relationship Id="rId32" Type="http://schemas.openxmlformats.org/officeDocument/2006/relationships/slide" Target="slides/slide25.xml"/><Relationship Id="rId76" Type="http://schemas.openxmlformats.org/officeDocument/2006/relationships/font" Target="fonts/Lexend-regular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LexendSemiBold-bold.fntdata"/><Relationship Id="rId70" Type="http://schemas.openxmlformats.org/officeDocument/2006/relationships/font" Target="fonts/LexendSemiBold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8d90df11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8d90df11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8d90df11f2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8d90df11f2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8df6adb0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8df6adb0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8df6adb08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8df6adb08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8df6adb08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8df6adb0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8df6adb08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8df6adb08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8df6adb08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8df6adb08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8e09351a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8e09351a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8e09351a5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8e09351a5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8e09351a5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8e09351a5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8e09351a5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8e09351a5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8d90df11f2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8d90df11f2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8e09351a5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8e09351a5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it treats shared absence as not meaningful is why taste is magnified (if only choose 1 genre and others choose only that 1 genre, that is a similarity of 1).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8e09351a5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8e09351a5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8e09351a5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8e09351a5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8e09351a5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8e09351a5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9b6045ce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9b6045ce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8e09351a5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8e09351a5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8e09351a5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8e09351a5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6cb6ecf2d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6cb6ecf2d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6cb6ecf2d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6cb6ecf2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2EDD3"/>
                </a:solidFill>
                <a:highlight>
                  <a:srgbClr val="141F1D"/>
                </a:highlight>
                <a:latin typeface="Courier New"/>
                <a:ea typeface="Courier New"/>
                <a:cs typeface="Courier New"/>
                <a:sym typeface="Courier New"/>
              </a:rPr>
              <a:t>PC1 separates pragmatic, civic utility from self-expressive and growth-oriented uses of news.</a:t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2EDD3"/>
                </a:solidFill>
                <a:highlight>
                  <a:srgbClr val="141F1D"/>
                </a:highlight>
                <a:latin typeface="Courier New"/>
                <a:ea typeface="Courier New"/>
                <a:cs typeface="Courier New"/>
                <a:sym typeface="Courier New"/>
              </a:rPr>
              <a:t>Right: news as daily tool.</a:t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2EDD3"/>
                </a:solidFill>
                <a:highlight>
                  <a:srgbClr val="141F1D"/>
                </a:highlight>
                <a:latin typeface="Courier New"/>
                <a:ea typeface="Courier New"/>
                <a:cs typeface="Courier New"/>
                <a:sym typeface="Courier New"/>
              </a:rPr>
              <a:t>Left: news as personal enrichment or empowerment.</a:t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2EDD3"/>
                </a:solidFill>
                <a:highlight>
                  <a:srgbClr val="141F1D"/>
                </a:highlight>
                <a:latin typeface="Courier New"/>
                <a:ea typeface="Courier New"/>
                <a:cs typeface="Courier New"/>
                <a:sym typeface="Courier New"/>
              </a:rPr>
              <a:t>PC2 contrasts moral-intellectual engagement (bottom) with emotional or relational engagement (top).</a:t>
            </a:r>
            <a:endParaRPr sz="1050">
              <a:solidFill>
                <a:srgbClr val="C2EDD3"/>
              </a:solidFill>
              <a:highlight>
                <a:srgbClr val="141F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6cb6ecf2d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6cb6ecf2d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8d90df11f2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8d90df11f2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6cb6ecf2d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6cb6ecf2d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6cbdf5a74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6cbdf5a7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cb6ecf2d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6cb6ecf2d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6cbdf5a74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6cbdf5a7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6cbdf5a74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6cbdf5a74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 qualities people value in news — regardless of type — are understood as </a:t>
            </a:r>
            <a:r>
              <a:rPr b="1" lang="en">
                <a:solidFill>
                  <a:schemeClr val="dk1"/>
                </a:solidFill>
              </a:rPr>
              <a:t>emotionally or morally meaningful</a:t>
            </a:r>
            <a:r>
              <a:rPr lang="en">
                <a:solidFill>
                  <a:schemeClr val="dk1"/>
                </a:solidFill>
              </a:rPr>
              <a:t>, rather than merely utilitarian.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within that moral space, there’s a split between: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Civic-integrity qualities</a:t>
            </a:r>
            <a:r>
              <a:rPr lang="en">
                <a:solidFill>
                  <a:schemeClr val="dk1"/>
                </a:solidFill>
              </a:rPr>
              <a:t> (research, balance, trust, multiple perspectives), and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Self-affirming / affective qualities</a:t>
            </a:r>
            <a:r>
              <a:rPr lang="en">
                <a:solidFill>
                  <a:schemeClr val="dk1"/>
                </a:solidFill>
              </a:rPr>
              <a:t> (entertaining, provocative, partisan).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6cb6ecf2d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6cb6ecf2d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6cbdf5a74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6cbdf5a74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6cb6ecf2d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6cb6ecf2d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6cbdf5a74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6cbdf5a74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a0b8571e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a0b8571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8d90df11f2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8d90df11f2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a0b8571e0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a0b8571e0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a0b8571e0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a0b8571e0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a0b8571e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a0b8571e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a0b8571e0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a0b8571e0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a0b8571e0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a0b8571e0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6fe183b65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6fe183b6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6fe183b6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6fe183b6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6fe183b65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6fe183b65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6fe183b6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6fe183b6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6fe183b65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6fe183b65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8d90df11f2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8d90df11f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6fe183b65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36fe183b65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6fe183b65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6fe183b65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6fe183b65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36fe183b65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6fe183b65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6fe183b65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only variables that have a noticeable combined correlation with the two PCA dimensions — i.e., those that meaningfully align with the underlying structure, not just noise near the center.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6fe183b65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36fe183b65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a2052eeb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3a2052ee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a2052eeba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a2052eeba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a2052eeba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3a2052eeba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a2052eeba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3a2052eeba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a2052eeba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3a2052eeba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d90df11f2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d90df11f2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a2052eeba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a2052eeba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a2052eeba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a2052eeba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a2052eeba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a2052eeba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8d90df11f2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8d90df11f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8d90df11f2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8d90df11f2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8d90df11f2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8d90df11f2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15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5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6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6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7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8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8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" name="Google Shape;117;p19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9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9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9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9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0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0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20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9" name="Google Shape;149;p21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0" name="Google Shape;150;p21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1" name="Google Shape;151;p21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21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3" name="Google Shape;153;p21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21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5" name="Google Shape;155;p21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1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7" name="Google Shape;157;p21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1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9" name="Google Shape;159;p21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21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5" name="Google Shape;165;p2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2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2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2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" name="Google Shape;176;p22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22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3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23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8" name="Google Shape;188;p23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23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1" name="Google Shape;191;p23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5" name="Google Shape;195;p23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6" name="Google Shape;196;p23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7" name="Google Shape;197;p23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8" name="Google Shape;198;p23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9" name="Google Shape;199;p23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0" name="Google Shape;200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" name="Google Shape;203;p2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24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4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4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4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0" name="Google Shape;220;p2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3" name="Google Shape;223;p25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5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5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0" name="Google Shape;230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7" name="Google Shape;237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2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2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8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2" name="Google Shape;252;p28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3" name="Google Shape;253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2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9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0" name="Google Shape;260;p29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9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29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9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29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9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29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2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2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" name="Google Shape;276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3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3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1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1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1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1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1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1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1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9" name="Google Shape;289;p31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1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1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1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1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1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1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1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1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1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1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1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1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1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1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1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1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08" name="Google Shape;308;p31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09" name="Google Shape;309;p31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0" name="Google Shape;310;p31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1" name="Google Shape;311;p31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2" name="Google Shape;312;p31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3" name="Google Shape;313;p31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4" name="Google Shape;314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3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31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32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32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32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3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0" name="Google Shape;330;p34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34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8" name="Google Shape;338;p35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9" name="Google Shape;339;p35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1" name="Google Shape;341;p3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36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5" name="Google Shape;345;p36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6" name="Google Shape;346;p36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7" name="Google Shape;347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0" name="Google Shape;350;p3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3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5" name="Google Shape;355;p3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8" name="Google Shape;358;p38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2" name="Google Shape;362;p38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" name="Google Shape;366;p39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39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40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40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0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4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4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4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8" name="Google Shape;388;p42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43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43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43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43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43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7" name="Google Shape;397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9" name="Google Shape;399;p4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44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4" name="Google Shape;404;p4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5" name="Google Shape;405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7" name="Google Shape;407;p4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0" name="Google Shape;410;p45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5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2" name="Google Shape;412;p45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6" name="Google Shape;416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4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p46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6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46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46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6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6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46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4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0" name="Google Shape;430;p4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4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" name="Google Shape;432;p4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5" name="Google Shape;435;p47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7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47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47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47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2" name="Google Shape;442;p47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3" name="Google Shape;443;p47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47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47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4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4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9" name="Google Shape;449;p4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8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3" name="Google Shape;453;p4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4" name="Google Shape;454;p4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9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0" name="Google Shape;460;p49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p49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49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p49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9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49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49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49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8" name="Google Shape;468;p49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4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0" name="Google Shape;470;p4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50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4" name="Google Shape;474;p50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50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p50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7" name="Google Shape;477;p50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50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0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0" name="Google Shape;480;p50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1" name="Google Shape;481;p50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2" name="Google Shape;482;p50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5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4" name="Google Shape;484;p5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6" name="Google Shape;486;p50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50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8" name="Google Shape;488;p50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5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2" name="Google Shape;492;p5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52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52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52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52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52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2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52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2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5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4" name="Google Shape;504;p5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5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6" name="Google Shape;506;p5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jpg"/><Relationship Id="rId4" Type="http://schemas.openxmlformats.org/officeDocument/2006/relationships/image" Target="../media/image27.jp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Relationship Id="rId4" Type="http://schemas.openxmlformats.org/officeDocument/2006/relationships/image" Target="../media/image27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with segmentation clusters from a k means algorithm" id="511" name="Google Shape;5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550" y="104465"/>
            <a:ext cx="2997050" cy="16331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5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53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10/22/2025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Joel Martinez</a:t>
            </a:r>
            <a:endParaRPr sz="2900"/>
          </a:p>
        </p:txBody>
      </p:sp>
      <p:sp>
        <p:nvSpPr>
          <p:cNvPr id="514" name="Google Shape;514;p53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Lunch &amp; Learn: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pic>
        <p:nvPicPr>
          <p:cNvPr descr="a graph with segmentation clusters from a k means algorithm" id="515" name="Google Shape;5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97" y="2515325"/>
            <a:ext cx="1339498" cy="245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graph with segmentation clusters from a k means algorithm" id="516" name="Google Shape;51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599" y="3945626"/>
            <a:ext cx="1076900" cy="1076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2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33" name="Google Shape;633;p62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4" name="Google Shape;634;p62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5" name="Google Shape;635;p62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p62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7" name="Google Shape;637;p6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60425"/>
            <a:ext cx="6430203" cy="482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K Means + Correlation Matrix</a:t>
            </a:r>
            <a:endParaRPr sz="2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60"/>
          </a:p>
        </p:txBody>
      </p:sp>
      <p:graphicFrame>
        <p:nvGraphicFramePr>
          <p:cNvPr id="643" name="Google Shape;643;p63"/>
          <p:cNvGraphicFramePr/>
          <p:nvPr/>
        </p:nvGraphicFramePr>
        <p:xfrm>
          <a:off x="337575" y="162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469150"/>
                <a:gridCol w="469150"/>
                <a:gridCol w="469150"/>
                <a:gridCol w="469150"/>
                <a:gridCol w="4691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Person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AltRock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Ambient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Blues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ClassicRock</a:t>
                      </a:r>
                      <a:endParaRPr b="1" sz="6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4" name="Google Shape;644;p63"/>
          <p:cNvSpPr/>
          <p:nvPr/>
        </p:nvSpPr>
        <p:spPr>
          <a:xfrm>
            <a:off x="6352250" y="1874968"/>
            <a:ext cx="2194800" cy="801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 Means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 sz="1000">
                <a:latin typeface="Lexend"/>
                <a:ea typeface="Lexend"/>
                <a:cs typeface="Lexend"/>
                <a:sym typeface="Lexend"/>
              </a:rPr>
              <a:t>K = 4; Euclidean Distance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45" name="Google Shape;645;p63"/>
          <p:cNvCxnSpPr/>
          <p:nvPr/>
        </p:nvCxnSpPr>
        <p:spPr>
          <a:xfrm flipH="1" rot="10800000">
            <a:off x="5145463" y="2277600"/>
            <a:ext cx="1101600" cy="588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63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63"/>
          <p:cNvSpPr txBox="1"/>
          <p:nvPr/>
        </p:nvSpPr>
        <p:spPr>
          <a:xfrm>
            <a:off x="344300" y="4047100"/>
            <a:ext cx="27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0: Not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 [</a:t>
            </a:r>
            <a:r>
              <a:rPr lang="en" sz="1200">
                <a:solidFill>
                  <a:schemeClr val="dk1"/>
                </a:solidFill>
                <a:highlight>
                  <a:schemeClr val="dk2"/>
                </a:highlight>
                <a:latin typeface="Lexend"/>
                <a:ea typeface="Lexend"/>
                <a:cs typeface="Lexend"/>
                <a:sym typeface="Lexend"/>
              </a:rPr>
              <a:t>1: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8" name="Google Shape;648;p63"/>
          <p:cNvSpPr txBox="1"/>
          <p:nvPr/>
        </p:nvSpPr>
        <p:spPr>
          <a:xfrm>
            <a:off x="6483975" y="15736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Cluster Assignment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6352250" y="3374420"/>
            <a:ext cx="2194800" cy="7197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Principal Component Analysis (PCA)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0" name="Google Shape;650;p63"/>
          <p:cNvSpPr txBox="1"/>
          <p:nvPr/>
        </p:nvSpPr>
        <p:spPr>
          <a:xfrm>
            <a:off x="6483975" y="40471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Biplot Visualization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51" name="Google Shape;651;p63"/>
          <p:cNvCxnSpPr/>
          <p:nvPr/>
        </p:nvCxnSpPr>
        <p:spPr>
          <a:xfrm>
            <a:off x="5145475" y="2879750"/>
            <a:ext cx="1101600" cy="642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63"/>
          <p:cNvCxnSpPr>
            <a:stCxn id="644" idx="2"/>
            <a:endCxn id="649" idx="0"/>
          </p:cNvCxnSpPr>
          <p:nvPr/>
        </p:nvCxnSpPr>
        <p:spPr>
          <a:xfrm>
            <a:off x="7449650" y="2675968"/>
            <a:ext cx="0" cy="69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3" name="Google Shape;653;p63"/>
          <p:cNvSpPr txBox="1"/>
          <p:nvPr/>
        </p:nvSpPr>
        <p:spPr>
          <a:xfrm rot="1293">
            <a:off x="5297430" y="1460823"/>
            <a:ext cx="7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Profile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4" name="Google Shape;654;p63"/>
          <p:cNvSpPr txBox="1"/>
          <p:nvPr/>
        </p:nvSpPr>
        <p:spPr>
          <a:xfrm>
            <a:off x="337575" y="12601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Raw Data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p63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656" name="Google Shape;656;p63"/>
          <p:cNvCxnSpPr/>
          <p:nvPr/>
        </p:nvCxnSpPr>
        <p:spPr>
          <a:xfrm flipH="1" rot="10800000">
            <a:off x="2678175" y="2937525"/>
            <a:ext cx="432900" cy="12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63"/>
          <p:cNvSpPr txBox="1"/>
          <p:nvPr/>
        </p:nvSpPr>
        <p:spPr>
          <a:xfrm>
            <a:off x="3260500" y="18332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Correlation Matrix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658" name="Google Shape;658;p63"/>
          <p:cNvGraphicFramePr/>
          <p:nvPr/>
        </p:nvGraphicFramePr>
        <p:xfrm>
          <a:off x="3395375" y="236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488600"/>
                <a:gridCol w="488600"/>
                <a:gridCol w="48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9" name="Google Shape;659;p63"/>
          <p:cNvSpPr txBox="1"/>
          <p:nvPr/>
        </p:nvSpPr>
        <p:spPr>
          <a:xfrm>
            <a:off x="3447125" y="2084545"/>
            <a:ext cx="13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      B         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0" name="Google Shape;660;p63"/>
          <p:cNvSpPr txBox="1"/>
          <p:nvPr/>
        </p:nvSpPr>
        <p:spPr>
          <a:xfrm rot="-5400000">
            <a:off x="2617544" y="2787106"/>
            <a:ext cx="13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    B         A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61" name="Google Shape;661;p63"/>
          <p:cNvCxnSpPr>
            <a:stCxn id="648" idx="1"/>
          </p:cNvCxnSpPr>
          <p:nvPr/>
        </p:nvCxnSpPr>
        <p:spPr>
          <a:xfrm rot="10800000">
            <a:off x="2665575" y="1447759"/>
            <a:ext cx="3818400" cy="310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4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9" y="522077"/>
            <a:ext cx="5442597" cy="40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4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68" name="Google Shape;668;p64"/>
          <p:cNvSpPr txBox="1"/>
          <p:nvPr/>
        </p:nvSpPr>
        <p:spPr>
          <a:xfrm>
            <a:off x="2571703" y="4604000"/>
            <a:ext cx="20877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9" name="Google Shape;669;p64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Popularity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0" name="Google Shape;670;p64"/>
          <p:cNvSpPr txBox="1"/>
          <p:nvPr/>
        </p:nvSpPr>
        <p:spPr>
          <a:xfrm>
            <a:off x="2615908" y="393530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Eclectic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1" name="Google Shape;671;p64"/>
          <p:cNvSpPr txBox="1"/>
          <p:nvPr/>
        </p:nvSpPr>
        <p:spPr>
          <a:xfrm>
            <a:off x="1035925" y="1903515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2" name="Google Shape;672;p64"/>
          <p:cNvSpPr txBox="1"/>
          <p:nvPr/>
        </p:nvSpPr>
        <p:spPr>
          <a:xfrm>
            <a:off x="2806803" y="102355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Mainstream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3" name="Google Shape;673;p64"/>
          <p:cNvSpPr txBox="1"/>
          <p:nvPr/>
        </p:nvSpPr>
        <p:spPr>
          <a:xfrm>
            <a:off x="5218550" y="2450588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4" name="Google Shape;674;p64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5" name="Google Shape;675;p64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6" name="Google Shape;676;p64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ainstream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7" name="Google Shape;677;p64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Magnitude vs. Pattern</a:t>
            </a:r>
            <a:endParaRPr sz="2960"/>
          </a:p>
        </p:txBody>
      </p:sp>
      <p:sp>
        <p:nvSpPr>
          <p:cNvPr id="683" name="Google Shape;683;p65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65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685" name="Google Shape;685;p65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788" y="1113450"/>
            <a:ext cx="5355524" cy="38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6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691" name="Google Shape;691;p66" title="download.png"/>
          <p:cNvPicPr preferRelativeResize="0"/>
          <p:nvPr/>
        </p:nvPicPr>
        <p:blipFill rotWithShape="1">
          <a:blip r:embed="rId3">
            <a:alphaModFix/>
          </a:blip>
          <a:srcRect b="0" l="13472" r="11760" t="0"/>
          <a:stretch/>
        </p:blipFill>
        <p:spPr>
          <a:xfrm>
            <a:off x="696625" y="0"/>
            <a:ext cx="51277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6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3" name="Google Shape;693;p66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4" name="Google Shape;694;p66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5" name="Google Shape;695;p66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7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01" name="Google Shape;701;p67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2" name="Google Shape;702;p67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3" name="Google Shape;703;p67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Mainstream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4" name="Google Shape;704;p67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Eclectic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05" name="Google Shape;705;p67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25" y="226825"/>
            <a:ext cx="6253148" cy="468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K Means + Jaccard Matrix</a:t>
            </a:r>
            <a:endParaRPr sz="2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60"/>
          </a:p>
        </p:txBody>
      </p:sp>
      <p:graphicFrame>
        <p:nvGraphicFramePr>
          <p:cNvPr id="711" name="Google Shape;711;p68"/>
          <p:cNvGraphicFramePr/>
          <p:nvPr/>
        </p:nvGraphicFramePr>
        <p:xfrm>
          <a:off x="337575" y="162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469150"/>
                <a:gridCol w="469150"/>
                <a:gridCol w="469150"/>
                <a:gridCol w="469150"/>
                <a:gridCol w="4691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Person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Ambient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Blues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ClassicRock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12" name="Google Shape;712;p68"/>
          <p:cNvSpPr/>
          <p:nvPr/>
        </p:nvSpPr>
        <p:spPr>
          <a:xfrm>
            <a:off x="6352250" y="1874968"/>
            <a:ext cx="2194800" cy="801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 Means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 sz="1000">
                <a:latin typeface="Lexend"/>
                <a:ea typeface="Lexend"/>
                <a:cs typeface="Lexend"/>
                <a:sym typeface="Lexend"/>
              </a:rPr>
              <a:t>K = 4; Euclidean Distance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13" name="Google Shape;713;p68"/>
          <p:cNvCxnSpPr/>
          <p:nvPr/>
        </p:nvCxnSpPr>
        <p:spPr>
          <a:xfrm flipH="1" rot="10800000">
            <a:off x="5145463" y="2277600"/>
            <a:ext cx="1101600" cy="588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68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68"/>
          <p:cNvSpPr txBox="1"/>
          <p:nvPr/>
        </p:nvSpPr>
        <p:spPr>
          <a:xfrm>
            <a:off x="344300" y="4047100"/>
            <a:ext cx="27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0: Not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 [</a:t>
            </a:r>
            <a:r>
              <a:rPr lang="en" sz="1200">
                <a:solidFill>
                  <a:schemeClr val="dk1"/>
                </a:solidFill>
                <a:highlight>
                  <a:schemeClr val="dk2"/>
                </a:highlight>
                <a:latin typeface="Lexend"/>
                <a:ea typeface="Lexend"/>
                <a:cs typeface="Lexend"/>
                <a:sym typeface="Lexend"/>
              </a:rPr>
              <a:t>1: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6" name="Google Shape;716;p68"/>
          <p:cNvSpPr txBox="1"/>
          <p:nvPr/>
        </p:nvSpPr>
        <p:spPr>
          <a:xfrm>
            <a:off x="6483975" y="15736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Cluster Assignment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7" name="Google Shape;717;p68"/>
          <p:cNvSpPr/>
          <p:nvPr/>
        </p:nvSpPr>
        <p:spPr>
          <a:xfrm>
            <a:off x="6352250" y="3374420"/>
            <a:ext cx="2194800" cy="7197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Principal Component Analysis (PCA)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8" name="Google Shape;718;p68"/>
          <p:cNvSpPr txBox="1"/>
          <p:nvPr/>
        </p:nvSpPr>
        <p:spPr>
          <a:xfrm>
            <a:off x="6483975" y="40471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Biplot Visualization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19" name="Google Shape;719;p68"/>
          <p:cNvCxnSpPr/>
          <p:nvPr/>
        </p:nvCxnSpPr>
        <p:spPr>
          <a:xfrm>
            <a:off x="5145475" y="2879750"/>
            <a:ext cx="1101600" cy="642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68"/>
          <p:cNvCxnSpPr>
            <a:stCxn id="712" idx="2"/>
            <a:endCxn id="717" idx="0"/>
          </p:cNvCxnSpPr>
          <p:nvPr/>
        </p:nvCxnSpPr>
        <p:spPr>
          <a:xfrm>
            <a:off x="7449650" y="2675968"/>
            <a:ext cx="0" cy="69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68"/>
          <p:cNvSpPr txBox="1"/>
          <p:nvPr/>
        </p:nvSpPr>
        <p:spPr>
          <a:xfrm rot="1293">
            <a:off x="5297430" y="1460823"/>
            <a:ext cx="7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Profile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2" name="Google Shape;722;p68"/>
          <p:cNvSpPr txBox="1"/>
          <p:nvPr/>
        </p:nvSpPr>
        <p:spPr>
          <a:xfrm>
            <a:off x="337575" y="12601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Raw Data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3" name="Google Shape;723;p68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724" name="Google Shape;724;p68"/>
          <p:cNvCxnSpPr/>
          <p:nvPr/>
        </p:nvCxnSpPr>
        <p:spPr>
          <a:xfrm flipH="1" rot="10800000">
            <a:off x="2678175" y="2937525"/>
            <a:ext cx="432900" cy="12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p68"/>
          <p:cNvSpPr txBox="1"/>
          <p:nvPr/>
        </p:nvSpPr>
        <p:spPr>
          <a:xfrm>
            <a:off x="3260500" y="1643762"/>
            <a:ext cx="193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Jaccard 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Similarity </a:t>
            </a: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Matrix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726" name="Google Shape;726;p68"/>
          <p:cNvGraphicFramePr/>
          <p:nvPr/>
        </p:nvGraphicFramePr>
        <p:xfrm>
          <a:off x="3395375" y="236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488600"/>
                <a:gridCol w="488600"/>
                <a:gridCol w="48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27" name="Google Shape;727;p68"/>
          <p:cNvSpPr txBox="1"/>
          <p:nvPr/>
        </p:nvSpPr>
        <p:spPr>
          <a:xfrm>
            <a:off x="3447125" y="2084545"/>
            <a:ext cx="13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      B         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8" name="Google Shape;728;p68"/>
          <p:cNvSpPr txBox="1"/>
          <p:nvPr/>
        </p:nvSpPr>
        <p:spPr>
          <a:xfrm rot="-5400000">
            <a:off x="2617544" y="2787106"/>
            <a:ext cx="136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       B         A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29" name="Google Shape;729;p68"/>
          <p:cNvCxnSpPr>
            <a:stCxn id="716" idx="1"/>
          </p:cNvCxnSpPr>
          <p:nvPr/>
        </p:nvCxnSpPr>
        <p:spPr>
          <a:xfrm rot="10800000">
            <a:off x="2665575" y="1447759"/>
            <a:ext cx="3818400" cy="310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Jaccard Similarity</a:t>
            </a:r>
            <a:endParaRPr sz="2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60"/>
          </a:p>
        </p:txBody>
      </p:sp>
      <p:sp>
        <p:nvSpPr>
          <p:cNvPr id="735" name="Google Shape;735;p69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6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graphicFrame>
        <p:nvGraphicFramePr>
          <p:cNvPr id="737" name="Google Shape;737;p69"/>
          <p:cNvGraphicFramePr/>
          <p:nvPr/>
        </p:nvGraphicFramePr>
        <p:xfrm>
          <a:off x="5841475" y="1881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469150"/>
                <a:gridCol w="469150"/>
                <a:gridCol w="469150"/>
                <a:gridCol w="469150"/>
              </a:tblGrid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8" name="Google Shape;738;p69"/>
          <p:cNvGraphicFramePr/>
          <p:nvPr/>
        </p:nvGraphicFramePr>
        <p:xfrm>
          <a:off x="1370125" y="1881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469150"/>
                <a:gridCol w="469150"/>
                <a:gridCol w="469150"/>
                <a:gridCol w="469150"/>
              </a:tblGrid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739" name="Google Shape;739;p69"/>
          <p:cNvSpPr txBox="1"/>
          <p:nvPr/>
        </p:nvSpPr>
        <p:spPr>
          <a:xfrm>
            <a:off x="5841475" y="3098525"/>
            <a:ext cx="20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Match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 Total (where 1)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Similarity = .67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0" name="Google Shape;740;p69"/>
          <p:cNvSpPr txBox="1"/>
          <p:nvPr/>
        </p:nvSpPr>
        <p:spPr>
          <a:xfrm>
            <a:off x="1372925" y="3098525"/>
            <a:ext cx="20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Match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 Total (where 1)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Similarity = .25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1" name="Google Shape;741;p69"/>
          <p:cNvSpPr txBox="1"/>
          <p:nvPr/>
        </p:nvSpPr>
        <p:spPr>
          <a:xfrm>
            <a:off x="1790850" y="4173100"/>
            <a:ext cx="55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Shared absence (0) is not treated as meaningful overlap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Only accounts for where interest (1) is shown by at least one person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Correlation &amp; Euclidean do consider shared 0’s as meaningful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2" name="Google Shape;742;p69"/>
          <p:cNvSpPr txBox="1"/>
          <p:nvPr/>
        </p:nvSpPr>
        <p:spPr>
          <a:xfrm>
            <a:off x="1342725" y="1512200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Lower Similarity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3" name="Google Shape;743;p69"/>
          <p:cNvSpPr txBox="1"/>
          <p:nvPr/>
        </p:nvSpPr>
        <p:spPr>
          <a:xfrm>
            <a:off x="5814075" y="1512200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Higher </a:t>
            </a: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Similarity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70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00" y="369223"/>
            <a:ext cx="5646344" cy="42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50" name="Google Shape;750;p70"/>
          <p:cNvSpPr txBox="1"/>
          <p:nvPr/>
        </p:nvSpPr>
        <p:spPr>
          <a:xfrm>
            <a:off x="2571703" y="4604000"/>
            <a:ext cx="20877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1" name="Google Shape;751;p70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2" name="Google Shape;752;p70"/>
          <p:cNvSpPr txBox="1"/>
          <p:nvPr/>
        </p:nvSpPr>
        <p:spPr>
          <a:xfrm>
            <a:off x="2615908" y="393530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More interest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3" name="Google Shape;753;p70"/>
          <p:cNvSpPr txBox="1"/>
          <p:nvPr/>
        </p:nvSpPr>
        <p:spPr>
          <a:xfrm>
            <a:off x="1035925" y="1903524"/>
            <a:ext cx="17025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4" name="Google Shape;754;p70"/>
          <p:cNvSpPr txBox="1"/>
          <p:nvPr/>
        </p:nvSpPr>
        <p:spPr>
          <a:xfrm>
            <a:off x="2806803" y="102355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Interest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5" name="Google Shape;755;p70"/>
          <p:cNvSpPr txBox="1"/>
          <p:nvPr/>
        </p:nvSpPr>
        <p:spPr>
          <a:xfrm>
            <a:off x="5218550" y="2450588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6" name="Google Shape;756;p70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7" name="Google Shape;757;p70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8" name="Google Shape;758;p70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9" name="Google Shape;759;p70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0" name="Google Shape;760;p70"/>
          <p:cNvSpPr txBox="1"/>
          <p:nvPr/>
        </p:nvSpPr>
        <p:spPr>
          <a:xfrm>
            <a:off x="5218558" y="420845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Mainstream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1" name="Google Shape;761;p70"/>
          <p:cNvSpPr txBox="1"/>
          <p:nvPr/>
        </p:nvSpPr>
        <p:spPr>
          <a:xfrm>
            <a:off x="3313527" y="2202450"/>
            <a:ext cx="1005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Eclectic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1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767" name="Google Shape;767;p71" title="download.png"/>
          <p:cNvPicPr preferRelativeResize="0"/>
          <p:nvPr/>
        </p:nvPicPr>
        <p:blipFill rotWithShape="1">
          <a:blip r:embed="rId3">
            <a:alphaModFix/>
          </a:blip>
          <a:srcRect b="0" l="13541" r="12625" t="0"/>
          <a:stretch/>
        </p:blipFill>
        <p:spPr>
          <a:xfrm>
            <a:off x="1023025" y="152400"/>
            <a:ext cx="4747849" cy="48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1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9" name="Google Shape;769;p71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0" name="Google Shape;770;p71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1" name="Google Shape;771;p71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4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</a:t>
            </a:r>
            <a:r>
              <a:rPr lang="en"/>
              <a:t>respondents </a:t>
            </a:r>
            <a:r>
              <a:rPr lang="en"/>
              <a:t>based on similarity</a:t>
            </a:r>
            <a:endParaRPr/>
          </a:p>
        </p:txBody>
      </p:sp>
      <p:pic>
        <p:nvPicPr>
          <p:cNvPr id="523" name="Google Shape;523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37" r="1727" t="0"/>
          <a:stretch/>
        </p:blipFill>
        <p:spPr>
          <a:xfrm>
            <a:off x="3271950" y="2298400"/>
            <a:ext cx="2611549" cy="2653800"/>
          </a:xfrm>
          <a:prstGeom prst="rect">
            <a:avLst/>
          </a:prstGeom>
        </p:spPr>
      </p:pic>
      <p:sp>
        <p:nvSpPr>
          <p:cNvPr id="524" name="Google Shape;524;p5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2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777" name="Google Shape;777;p7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30203" cy="4822652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2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9" name="Google Shape;779;p72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Prefers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0" name="Google Shape;780;p72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1" name="Google Shape;781;p72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LCA + Raw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87" name="Google Shape;787;p73"/>
          <p:cNvGraphicFramePr/>
          <p:nvPr/>
        </p:nvGraphicFramePr>
        <p:xfrm>
          <a:off x="337575" y="162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798050"/>
                <a:gridCol w="798050"/>
                <a:gridCol w="798050"/>
                <a:gridCol w="798050"/>
                <a:gridCol w="798050"/>
                <a:gridCol w="7980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Person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Ambient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Blues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ClassicRock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…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8" name="Google Shape;788;p73"/>
          <p:cNvSpPr/>
          <p:nvPr/>
        </p:nvSpPr>
        <p:spPr>
          <a:xfrm>
            <a:off x="6352250" y="1874968"/>
            <a:ext cx="2194800" cy="801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Latent Class Analysis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 sz="1000">
                <a:latin typeface="Lexend"/>
                <a:ea typeface="Lexend"/>
                <a:cs typeface="Lexend"/>
                <a:sym typeface="Lexend"/>
              </a:rPr>
              <a:t>K = 4; </a:t>
            </a:r>
            <a:r>
              <a:rPr b="1" i="1" lang="en" sz="1000">
                <a:latin typeface="Lexend"/>
                <a:ea typeface="Lexend"/>
                <a:cs typeface="Lexend"/>
                <a:sym typeface="Lexend"/>
              </a:rPr>
              <a:t>Probabilistic</a:t>
            </a:r>
            <a:endParaRPr b="1" i="1" sz="1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89" name="Google Shape;789;p73"/>
          <p:cNvCxnSpPr/>
          <p:nvPr/>
        </p:nvCxnSpPr>
        <p:spPr>
          <a:xfrm flipH="1" rot="10800000">
            <a:off x="5145463" y="2277600"/>
            <a:ext cx="1101600" cy="588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73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73"/>
          <p:cNvSpPr txBox="1"/>
          <p:nvPr/>
        </p:nvSpPr>
        <p:spPr>
          <a:xfrm>
            <a:off x="337575" y="3935300"/>
            <a:ext cx="478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0: Not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 [</a:t>
            </a:r>
            <a:r>
              <a:rPr lang="en" sz="1200">
                <a:solidFill>
                  <a:schemeClr val="dk1"/>
                </a:solidFill>
                <a:highlight>
                  <a:schemeClr val="dk2"/>
                </a:highlight>
                <a:latin typeface="Lexend"/>
                <a:ea typeface="Lexend"/>
                <a:cs typeface="Lexend"/>
                <a:sym typeface="Lexend"/>
              </a:rPr>
              <a:t>1: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2" name="Google Shape;792;p73"/>
          <p:cNvSpPr txBox="1"/>
          <p:nvPr/>
        </p:nvSpPr>
        <p:spPr>
          <a:xfrm>
            <a:off x="6483975" y="15736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Cluster Assignment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3" name="Google Shape;793;p73"/>
          <p:cNvSpPr/>
          <p:nvPr/>
        </p:nvSpPr>
        <p:spPr>
          <a:xfrm>
            <a:off x="6352250" y="3374420"/>
            <a:ext cx="2194800" cy="7197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Principal Component Analysis (PCA)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4" name="Google Shape;794;p73"/>
          <p:cNvSpPr txBox="1"/>
          <p:nvPr/>
        </p:nvSpPr>
        <p:spPr>
          <a:xfrm>
            <a:off x="6483975" y="40471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Biplot Visualization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95" name="Google Shape;795;p73"/>
          <p:cNvCxnSpPr/>
          <p:nvPr/>
        </p:nvCxnSpPr>
        <p:spPr>
          <a:xfrm>
            <a:off x="5145475" y="2879750"/>
            <a:ext cx="1101600" cy="642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73"/>
          <p:cNvCxnSpPr>
            <a:stCxn id="788" idx="2"/>
            <a:endCxn id="793" idx="0"/>
          </p:cNvCxnSpPr>
          <p:nvPr/>
        </p:nvCxnSpPr>
        <p:spPr>
          <a:xfrm>
            <a:off x="7449650" y="2675968"/>
            <a:ext cx="0" cy="69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73"/>
          <p:cNvCxnSpPr/>
          <p:nvPr/>
        </p:nvCxnSpPr>
        <p:spPr>
          <a:xfrm flipH="1">
            <a:off x="5207738" y="1871900"/>
            <a:ext cx="11445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73"/>
          <p:cNvSpPr txBox="1"/>
          <p:nvPr/>
        </p:nvSpPr>
        <p:spPr>
          <a:xfrm>
            <a:off x="5291775" y="1576850"/>
            <a:ext cx="7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Profile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9" name="Google Shape;799;p73"/>
          <p:cNvSpPr txBox="1"/>
          <p:nvPr/>
        </p:nvSpPr>
        <p:spPr>
          <a:xfrm>
            <a:off x="337575" y="12601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Raw Data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0" name="Google Shape;800;p73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74" title="downloa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450" y="444113"/>
            <a:ext cx="5546500" cy="41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4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807" name="Google Shape;807;p74"/>
          <p:cNvSpPr txBox="1"/>
          <p:nvPr/>
        </p:nvSpPr>
        <p:spPr>
          <a:xfrm>
            <a:off x="2813600" y="4603988"/>
            <a:ext cx="1451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8" name="Google Shape;808;p74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9" name="Google Shape;809;p74"/>
          <p:cNvSpPr txBox="1"/>
          <p:nvPr/>
        </p:nvSpPr>
        <p:spPr>
          <a:xfrm>
            <a:off x="5755300" y="23722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 More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0" name="Google Shape;810;p74"/>
          <p:cNvSpPr txBox="1"/>
          <p:nvPr/>
        </p:nvSpPr>
        <p:spPr>
          <a:xfrm>
            <a:off x="899125" y="22657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1" name="Google Shape;811;p74"/>
          <p:cNvSpPr txBox="1"/>
          <p:nvPr/>
        </p:nvSpPr>
        <p:spPr>
          <a:xfrm>
            <a:off x="4578850" y="939863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2" name="Google Shape;812;p74"/>
          <p:cNvSpPr txBox="1"/>
          <p:nvPr/>
        </p:nvSpPr>
        <p:spPr>
          <a:xfrm>
            <a:off x="4425400" y="3845413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3" name="Google Shape;813;p74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4" name="Google Shape;814;p74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5" name="Google Shape;815;p74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6" name="Google Shape;816;p74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75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50" y="444113"/>
            <a:ext cx="5546500" cy="41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5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823" name="Google Shape;823;p75"/>
          <p:cNvSpPr txBox="1"/>
          <p:nvPr/>
        </p:nvSpPr>
        <p:spPr>
          <a:xfrm>
            <a:off x="2813600" y="4603988"/>
            <a:ext cx="1451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4" name="Google Shape;824;p75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5" name="Google Shape;825;p75"/>
          <p:cNvSpPr txBox="1"/>
          <p:nvPr/>
        </p:nvSpPr>
        <p:spPr>
          <a:xfrm>
            <a:off x="5755300" y="23722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 More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6" name="Google Shape;826;p75"/>
          <p:cNvSpPr txBox="1"/>
          <p:nvPr/>
        </p:nvSpPr>
        <p:spPr>
          <a:xfrm>
            <a:off x="899125" y="22657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7" name="Google Shape;827;p75"/>
          <p:cNvSpPr txBox="1"/>
          <p:nvPr/>
        </p:nvSpPr>
        <p:spPr>
          <a:xfrm>
            <a:off x="4578850" y="939863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8" name="Google Shape;828;p75"/>
          <p:cNvSpPr txBox="1"/>
          <p:nvPr/>
        </p:nvSpPr>
        <p:spPr>
          <a:xfrm>
            <a:off x="4425400" y="3845413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9" name="Google Shape;829;p75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0" name="Google Shape;830;p75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1" name="Google Shape;831;p75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2" name="Google Shape;832;p75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3" name="Google Shape;833;p75"/>
          <p:cNvSpPr txBox="1"/>
          <p:nvPr/>
        </p:nvSpPr>
        <p:spPr>
          <a:xfrm>
            <a:off x="626450" y="107950"/>
            <a:ext cx="82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 Means results again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6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839" name="Google Shape;839;p76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0" name="Google Shape;840;p76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1" name="Google Shape;841;p76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2" name="Google Shape;842;p76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43" name="Google Shape;843;p76" title="download.png"/>
          <p:cNvPicPr preferRelativeResize="0"/>
          <p:nvPr/>
        </p:nvPicPr>
        <p:blipFill rotWithShape="1">
          <a:blip r:embed="rId3">
            <a:alphaModFix/>
          </a:blip>
          <a:srcRect b="0" l="13321" r="12752" t="0"/>
          <a:stretch/>
        </p:blipFill>
        <p:spPr>
          <a:xfrm>
            <a:off x="1009200" y="152400"/>
            <a:ext cx="4753674" cy="48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7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</a:t>
            </a:r>
            <a:endParaRPr/>
          </a:p>
        </p:txBody>
      </p:sp>
      <p:sp>
        <p:nvSpPr>
          <p:cNvPr id="849" name="Google Shape;849;p7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0" name="Google Shape;850;p77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Raw Data</a:t>
            </a:r>
            <a:endParaRPr sz="1600"/>
          </a:p>
        </p:txBody>
      </p:sp>
      <p:sp>
        <p:nvSpPr>
          <p:cNvPr id="851" name="Google Shape;851;p77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Correlation Similarity Matrix</a:t>
            </a:r>
            <a:endParaRPr sz="1600"/>
          </a:p>
        </p:txBody>
      </p:sp>
      <p:sp>
        <p:nvSpPr>
          <p:cNvPr id="852" name="Google Shape;852;p77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Jaccard Similarity Matrix</a:t>
            </a:r>
            <a:endParaRPr sz="1600"/>
          </a:p>
        </p:txBody>
      </p:sp>
      <p:sp>
        <p:nvSpPr>
          <p:cNvPr id="853" name="Google Shape;853;p77"/>
          <p:cNvSpPr txBox="1"/>
          <p:nvPr>
            <p:ph idx="2" type="body"/>
          </p:nvPr>
        </p:nvSpPr>
        <p:spPr>
          <a:xfrm>
            <a:off x="54376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Latent Class Analysis +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Raw Data</a:t>
            </a:r>
            <a:endParaRPr sz="1600"/>
          </a:p>
        </p:txBody>
      </p:sp>
      <p:sp>
        <p:nvSpPr>
          <p:cNvPr id="854" name="Google Shape;854;p77"/>
          <p:cNvSpPr txBox="1"/>
          <p:nvPr/>
        </p:nvSpPr>
        <p:spPr>
          <a:xfrm>
            <a:off x="21922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5" name="Google Shape;855;p77"/>
          <p:cNvSpPr txBox="1"/>
          <p:nvPr/>
        </p:nvSpPr>
        <p:spPr>
          <a:xfrm>
            <a:off x="191829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6" name="Google Shape;856;p77"/>
          <p:cNvSpPr txBox="1"/>
          <p:nvPr/>
        </p:nvSpPr>
        <p:spPr>
          <a:xfrm>
            <a:off x="361737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7" name="Google Shape;857;p77"/>
          <p:cNvSpPr txBox="1"/>
          <p:nvPr/>
        </p:nvSpPr>
        <p:spPr>
          <a:xfrm>
            <a:off x="531644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8" name="Google Shape;858;p77"/>
          <p:cNvSpPr/>
          <p:nvPr/>
        </p:nvSpPr>
        <p:spPr>
          <a:xfrm>
            <a:off x="288750" y="3322287"/>
            <a:ext cx="1728000" cy="1477200"/>
          </a:xfrm>
          <a:prstGeom prst="rect">
            <a:avLst/>
          </a:prstGeom>
          <a:solidFill>
            <a:srgbClr val="6AD2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Captures Magnitude (PC1) and Main Taste (PC2)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Misses Nuance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9" name="Google Shape;859;p77"/>
          <p:cNvSpPr/>
          <p:nvPr/>
        </p:nvSpPr>
        <p:spPr>
          <a:xfrm>
            <a:off x="2008462" y="3322287"/>
            <a:ext cx="1728000" cy="14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Captures Main Taste (PC1) and Nuances (PC2)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Ignores Magnitude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0" name="Google Shape;860;p77"/>
          <p:cNvSpPr/>
          <p:nvPr/>
        </p:nvSpPr>
        <p:spPr>
          <a:xfrm>
            <a:off x="3708162" y="3322287"/>
            <a:ext cx="1728000" cy="147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Captures magnified Taste (PC1), Magnitude (PC2), and Nuances (harder to show)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1" name="Google Shape;861;p77"/>
          <p:cNvSpPr/>
          <p:nvPr/>
        </p:nvSpPr>
        <p:spPr>
          <a:xfrm>
            <a:off x="5417862" y="3322287"/>
            <a:ext cx="1728000" cy="14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Similar to K Means + Raw Data (for this dataset)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No forced classification (probabilities)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2" name="Google Shape;862;p77"/>
          <p:cNvSpPr txBox="1"/>
          <p:nvPr>
            <p:ph idx="2" type="body"/>
          </p:nvPr>
        </p:nvSpPr>
        <p:spPr>
          <a:xfrm>
            <a:off x="71473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matters most to the project?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8"/>
          <p:cNvSpPr txBox="1"/>
          <p:nvPr>
            <p:ph idx="5" type="subTitle"/>
          </p:nvPr>
        </p:nvSpPr>
        <p:spPr>
          <a:xfrm>
            <a:off x="6463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8"/>
          <p:cNvSpPr txBox="1"/>
          <p:nvPr>
            <p:ph idx="1" type="subTitle"/>
          </p:nvPr>
        </p:nvSpPr>
        <p:spPr>
          <a:xfrm>
            <a:off x="32634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Taste (diff)</a:t>
            </a:r>
            <a:endParaRPr/>
          </a:p>
        </p:txBody>
      </p:sp>
      <p:sp>
        <p:nvSpPr>
          <p:cNvPr id="869" name="Google Shape;869;p78"/>
          <p:cNvSpPr txBox="1"/>
          <p:nvPr>
            <p:ph idx="3" type="subTitle"/>
          </p:nvPr>
        </p:nvSpPr>
        <p:spPr>
          <a:xfrm>
            <a:off x="58835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Nuances</a:t>
            </a:r>
            <a:endParaRPr/>
          </a:p>
        </p:txBody>
      </p:sp>
      <p:sp>
        <p:nvSpPr>
          <p:cNvPr id="870" name="Google Shape;870;p78"/>
          <p:cNvSpPr txBox="1"/>
          <p:nvPr>
            <p:ph idx="2" type="body"/>
          </p:nvPr>
        </p:nvSpPr>
        <p:spPr>
          <a:xfrm>
            <a:off x="646300" y="1879853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E.g., Maybe people who select a lot of genres have different </a:t>
            </a:r>
            <a:r>
              <a:rPr lang="en"/>
              <a:t>attitudes</a:t>
            </a:r>
            <a:r>
              <a:rPr lang="en"/>
              <a:t> and behavioral </a:t>
            </a:r>
            <a:r>
              <a:rPr lang="en"/>
              <a:t>propensities</a:t>
            </a:r>
            <a:r>
              <a:rPr lang="en"/>
              <a:t> related to a target outcome than those who choose less genres</a:t>
            </a:r>
            <a:endParaRPr/>
          </a:p>
        </p:txBody>
      </p:sp>
      <p:sp>
        <p:nvSpPr>
          <p:cNvPr id="871" name="Google Shape;871;p78"/>
          <p:cNvSpPr txBox="1"/>
          <p:nvPr>
            <p:ph idx="6" type="body"/>
          </p:nvPr>
        </p:nvSpPr>
        <p:spPr>
          <a:xfrm>
            <a:off x="3264850" y="194469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typically the kind of clusters projects are looking to find, the most influential differentiations among people’s preferences</a:t>
            </a:r>
            <a:endParaRPr/>
          </a:p>
        </p:txBody>
      </p:sp>
      <p:sp>
        <p:nvSpPr>
          <p:cNvPr id="872" name="Google Shape;872;p78"/>
          <p:cNvSpPr txBox="1"/>
          <p:nvPr>
            <p:ph idx="7" type="body"/>
          </p:nvPr>
        </p:nvSpPr>
        <p:spPr>
          <a:xfrm>
            <a:off x="5883400" y="194469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by disregarding magnitude (correlations) you identify less influential but still useful nuanced dimensions of taste (mainstream vs. eclectic)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LCA allows </a:t>
            </a:r>
            <a:r>
              <a:rPr lang="en"/>
              <a:t>probabilistic</a:t>
            </a:r>
            <a:r>
              <a:rPr lang="en"/>
              <a:t> assignment so you can examine cluster fuzziness (error)</a:t>
            </a:r>
            <a:endParaRPr/>
          </a:p>
        </p:txBody>
      </p:sp>
      <p:sp>
        <p:nvSpPr>
          <p:cNvPr id="873" name="Google Shape;873;p7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matters?</a:t>
            </a:r>
            <a:endParaRPr/>
          </a:p>
        </p:txBody>
      </p:sp>
      <p:sp>
        <p:nvSpPr>
          <p:cNvPr id="874" name="Google Shape;874;p7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9"/>
          <p:cNvSpPr txBox="1"/>
          <p:nvPr>
            <p:ph type="title"/>
          </p:nvPr>
        </p:nvSpPr>
        <p:spPr>
          <a:xfrm>
            <a:off x="279175" y="338025"/>
            <a:ext cx="5546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Item Segments: News Topics</a:t>
            </a:r>
            <a:endParaRPr sz="2960"/>
          </a:p>
        </p:txBody>
      </p:sp>
      <p:sp>
        <p:nvSpPr>
          <p:cNvPr id="880" name="Google Shape;880;p79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7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882" name="Google Shape;882;p79" title="download.png"/>
          <p:cNvPicPr preferRelativeResize="0"/>
          <p:nvPr/>
        </p:nvPicPr>
        <p:blipFill rotWithShape="1">
          <a:blip r:embed="rId3">
            <a:alphaModFix/>
          </a:blip>
          <a:srcRect b="0" l="0" r="8858" t="5455"/>
          <a:stretch/>
        </p:blipFill>
        <p:spPr>
          <a:xfrm>
            <a:off x="1894250" y="1335475"/>
            <a:ext cx="4880975" cy="36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9"/>
          <p:cNvSpPr txBox="1"/>
          <p:nvPr/>
        </p:nvSpPr>
        <p:spPr>
          <a:xfrm>
            <a:off x="6280550" y="261265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 Immediacy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Current Events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4" name="Google Shape;884;p79"/>
          <p:cNvSpPr txBox="1"/>
          <p:nvPr/>
        </p:nvSpPr>
        <p:spPr>
          <a:xfrm>
            <a:off x="1404225" y="261265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Broad/Systemic Issues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5" name="Google Shape;885;p79"/>
          <p:cNvSpPr txBox="1"/>
          <p:nvPr/>
        </p:nvSpPr>
        <p:spPr>
          <a:xfrm>
            <a:off x="3560250" y="1005619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6" name="Google Shape;886;p79"/>
          <p:cNvSpPr txBox="1"/>
          <p:nvPr/>
        </p:nvSpPr>
        <p:spPr>
          <a:xfrm>
            <a:off x="3671450" y="469392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Topics x Gratifications</a:t>
            </a:r>
            <a:endParaRPr sz="2960"/>
          </a:p>
        </p:txBody>
      </p:sp>
      <p:sp>
        <p:nvSpPr>
          <p:cNvPr id="892" name="Google Shape;892;p80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8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894" name="Google Shape;894;p80" title="download.png"/>
          <p:cNvPicPr preferRelativeResize="0"/>
          <p:nvPr/>
        </p:nvPicPr>
        <p:blipFill rotWithShape="1">
          <a:blip r:embed="rId3">
            <a:alphaModFix/>
          </a:blip>
          <a:srcRect b="0" l="0" r="0" t="17321"/>
          <a:stretch/>
        </p:blipFill>
        <p:spPr>
          <a:xfrm>
            <a:off x="1894250" y="1676050"/>
            <a:ext cx="5355501" cy="31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0"/>
          <p:cNvSpPr txBox="1"/>
          <p:nvPr/>
        </p:nvSpPr>
        <p:spPr>
          <a:xfrm>
            <a:off x="926675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Broad/Systemic Issues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6" name="Google Shape;896;p80"/>
          <p:cNvSpPr txBox="1"/>
          <p:nvPr/>
        </p:nvSpPr>
        <p:spPr>
          <a:xfrm>
            <a:off x="3856775" y="127327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7" name="Google Shape;897;p80"/>
          <p:cNvSpPr txBox="1"/>
          <p:nvPr/>
        </p:nvSpPr>
        <p:spPr>
          <a:xfrm>
            <a:off x="3789500" y="469392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8" name="Google Shape;898;p80"/>
          <p:cNvSpPr txBox="1"/>
          <p:nvPr/>
        </p:nvSpPr>
        <p:spPr>
          <a:xfrm>
            <a:off x="7249750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 Immediacy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Current Events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Topics x Characteristics</a:t>
            </a:r>
            <a:endParaRPr sz="2960"/>
          </a:p>
        </p:txBody>
      </p:sp>
      <p:sp>
        <p:nvSpPr>
          <p:cNvPr id="904" name="Google Shape;904;p81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5" name="Google Shape;905;p81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06" name="Google Shape;906;p81" title="download.png"/>
          <p:cNvPicPr preferRelativeResize="0"/>
          <p:nvPr/>
        </p:nvPicPr>
        <p:blipFill rotWithShape="1">
          <a:blip r:embed="rId3">
            <a:alphaModFix/>
          </a:blip>
          <a:srcRect b="0" l="0" r="0" t="16826"/>
          <a:stretch/>
        </p:blipFill>
        <p:spPr>
          <a:xfrm>
            <a:off x="1894250" y="1654590"/>
            <a:ext cx="5355501" cy="31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81"/>
          <p:cNvSpPr txBox="1"/>
          <p:nvPr/>
        </p:nvSpPr>
        <p:spPr>
          <a:xfrm>
            <a:off x="926675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Broad/Systemic Issues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8" name="Google Shape;908;p81"/>
          <p:cNvSpPr txBox="1"/>
          <p:nvPr/>
        </p:nvSpPr>
        <p:spPr>
          <a:xfrm>
            <a:off x="3856775" y="127327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9" name="Google Shape;909;p81"/>
          <p:cNvSpPr txBox="1"/>
          <p:nvPr/>
        </p:nvSpPr>
        <p:spPr>
          <a:xfrm>
            <a:off x="3789500" y="469392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0" name="Google Shape;910;p81"/>
          <p:cNvSpPr txBox="1"/>
          <p:nvPr/>
        </p:nvSpPr>
        <p:spPr>
          <a:xfrm>
            <a:off x="7249750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 Immediacy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Current Events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/>
          <p:nvPr>
            <p:ph idx="5" type="subTitle"/>
          </p:nvPr>
        </p:nvSpPr>
        <p:spPr>
          <a:xfrm>
            <a:off x="6463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5"/>
          <p:cNvSpPr txBox="1"/>
          <p:nvPr>
            <p:ph idx="1" type="subTitle"/>
          </p:nvPr>
        </p:nvSpPr>
        <p:spPr>
          <a:xfrm>
            <a:off x="32634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531" name="Google Shape;531;p55"/>
          <p:cNvSpPr txBox="1"/>
          <p:nvPr>
            <p:ph idx="3" type="subTitle"/>
          </p:nvPr>
        </p:nvSpPr>
        <p:spPr>
          <a:xfrm>
            <a:off x="58835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532" name="Google Shape;532;p55"/>
          <p:cNvSpPr txBox="1"/>
          <p:nvPr>
            <p:ph idx="2" type="body"/>
          </p:nvPr>
        </p:nvSpPr>
        <p:spPr>
          <a:xfrm>
            <a:off x="650150" y="1524562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algorithms calculate similarity differently</a:t>
            </a:r>
            <a:endParaRPr/>
          </a:p>
        </p:txBody>
      </p:sp>
      <p:sp>
        <p:nvSpPr>
          <p:cNvPr id="533" name="Google Shape;533;p55"/>
          <p:cNvSpPr txBox="1"/>
          <p:nvPr>
            <p:ph idx="6" type="body"/>
          </p:nvPr>
        </p:nvSpPr>
        <p:spPr>
          <a:xfrm>
            <a:off x="3264850" y="1524562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metrics capture different dimensions of similarity</a:t>
            </a:r>
            <a:endParaRPr/>
          </a:p>
        </p:txBody>
      </p:sp>
      <p:sp>
        <p:nvSpPr>
          <p:cNvPr id="534" name="Google Shape;534;p55"/>
          <p:cNvSpPr txBox="1"/>
          <p:nvPr>
            <p:ph idx="7" type="body"/>
          </p:nvPr>
        </p:nvSpPr>
        <p:spPr>
          <a:xfrm>
            <a:off x="5883400" y="1524562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format and type can change degree &amp; meaning of similarity</a:t>
            </a:r>
            <a:endParaRPr/>
          </a:p>
        </p:txBody>
      </p:sp>
      <p:sp>
        <p:nvSpPr>
          <p:cNvPr id="535" name="Google Shape;535;p55"/>
          <p:cNvSpPr txBox="1"/>
          <p:nvPr>
            <p:ph idx="8" type="body"/>
          </p:nvPr>
        </p:nvSpPr>
        <p:spPr>
          <a:xfrm>
            <a:off x="650150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 means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Centroid + spherical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Hierarchical clustering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Pairwise similarity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DBSCAN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 + density similarity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5"/>
          <p:cNvSpPr txBox="1"/>
          <p:nvPr>
            <p:ph idx="9" type="body"/>
          </p:nvPr>
        </p:nvSpPr>
        <p:spPr>
          <a:xfrm>
            <a:off x="1880475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Spectral Clustering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Mixture Models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Latent Class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5"/>
          <p:cNvSpPr txBox="1"/>
          <p:nvPr>
            <p:ph idx="13" type="body"/>
          </p:nvPr>
        </p:nvSpPr>
        <p:spPr>
          <a:xfrm>
            <a:off x="3266775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Magnitude Similarity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</a:t>
            </a:r>
            <a:endParaRPr/>
          </a:p>
        </p:txBody>
      </p:sp>
      <p:sp>
        <p:nvSpPr>
          <p:cNvPr id="538" name="Google Shape;538;p55"/>
          <p:cNvSpPr txBox="1"/>
          <p:nvPr>
            <p:ph idx="14" type="body"/>
          </p:nvPr>
        </p:nvSpPr>
        <p:spPr>
          <a:xfrm>
            <a:off x="4497100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Pattern Similarity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Jaccard</a:t>
            </a:r>
            <a:endParaRPr/>
          </a:p>
        </p:txBody>
      </p:sp>
      <p:sp>
        <p:nvSpPr>
          <p:cNvPr id="539" name="Google Shape;539;p55"/>
          <p:cNvSpPr txBox="1"/>
          <p:nvPr>
            <p:ph idx="15" type="body"/>
          </p:nvPr>
        </p:nvSpPr>
        <p:spPr>
          <a:xfrm>
            <a:off x="5883400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Continuous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Categorical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5"/>
          <p:cNvSpPr txBox="1"/>
          <p:nvPr>
            <p:ph idx="16" type="body"/>
          </p:nvPr>
        </p:nvSpPr>
        <p:spPr>
          <a:xfrm>
            <a:off x="7113725" y="2300000"/>
            <a:ext cx="12879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Raw data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Similarity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Similarity</a:t>
            </a:r>
            <a:endParaRPr/>
          </a:p>
        </p:txBody>
      </p:sp>
      <p:sp>
        <p:nvSpPr>
          <p:cNvPr id="542" name="Google Shape;542;p5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55"/>
          <p:cNvSpPr txBox="1"/>
          <p:nvPr>
            <p:ph idx="4" type="body"/>
          </p:nvPr>
        </p:nvSpPr>
        <p:spPr>
          <a:xfrm>
            <a:off x="546649" y="3949300"/>
            <a:ext cx="7953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These analytic decisions affect the cluster results you get!</a:t>
            </a:r>
            <a:endParaRPr b="1"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Topics x Demographics</a:t>
            </a:r>
            <a:endParaRPr sz="2960"/>
          </a:p>
        </p:txBody>
      </p:sp>
      <p:sp>
        <p:nvSpPr>
          <p:cNvPr id="916" name="Google Shape;916;p82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7" name="Google Shape;917;p82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18" name="Google Shape;918;p82" title="download.png"/>
          <p:cNvPicPr preferRelativeResize="0"/>
          <p:nvPr/>
        </p:nvPicPr>
        <p:blipFill rotWithShape="1">
          <a:blip r:embed="rId3">
            <a:alphaModFix/>
          </a:blip>
          <a:srcRect b="0" l="0" r="0" t="16826"/>
          <a:stretch/>
        </p:blipFill>
        <p:spPr>
          <a:xfrm>
            <a:off x="1936025" y="1623628"/>
            <a:ext cx="5355501" cy="3181776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2"/>
          <p:cNvSpPr txBox="1"/>
          <p:nvPr/>
        </p:nvSpPr>
        <p:spPr>
          <a:xfrm>
            <a:off x="926675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Broad/Systemic Issues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0" name="Google Shape;920;p82"/>
          <p:cNvSpPr txBox="1"/>
          <p:nvPr/>
        </p:nvSpPr>
        <p:spPr>
          <a:xfrm>
            <a:off x="3856775" y="127327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1" name="Google Shape;921;p82"/>
          <p:cNvSpPr txBox="1"/>
          <p:nvPr/>
        </p:nvSpPr>
        <p:spPr>
          <a:xfrm>
            <a:off x="3789500" y="4693925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2" name="Google Shape;922;p82"/>
          <p:cNvSpPr txBox="1"/>
          <p:nvPr/>
        </p:nvSpPr>
        <p:spPr>
          <a:xfrm>
            <a:off x="7249750" y="2843500"/>
            <a:ext cx="11691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 Immediacy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Current Events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3"/>
          <p:cNvSpPr txBox="1"/>
          <p:nvPr>
            <p:ph type="title"/>
          </p:nvPr>
        </p:nvSpPr>
        <p:spPr>
          <a:xfrm>
            <a:off x="279174" y="338025"/>
            <a:ext cx="6000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Gratifications</a:t>
            </a:r>
            <a:endParaRPr sz="2960"/>
          </a:p>
        </p:txBody>
      </p:sp>
      <p:sp>
        <p:nvSpPr>
          <p:cNvPr id="928" name="Google Shape;928;p83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9" name="Google Shape;929;p83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30" name="Google Shape;930;p83" title="download.png"/>
          <p:cNvPicPr preferRelativeResize="0"/>
          <p:nvPr/>
        </p:nvPicPr>
        <p:blipFill rotWithShape="1">
          <a:blip r:embed="rId3">
            <a:alphaModFix/>
          </a:blip>
          <a:srcRect b="0" l="0" r="9918" t="5249"/>
          <a:stretch/>
        </p:blipFill>
        <p:spPr>
          <a:xfrm>
            <a:off x="1906425" y="1314825"/>
            <a:ext cx="4824150" cy="36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3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Civic/Altruistic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2" name="Google Shape;932;p83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Self-Enhancement/Affirming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3" name="Google Shape;933;p83"/>
          <p:cNvSpPr txBox="1"/>
          <p:nvPr/>
        </p:nvSpPr>
        <p:spPr>
          <a:xfrm>
            <a:off x="3789500" y="1013325"/>
            <a:ext cx="11136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Affective/Moral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4" name="Google Shape;934;p83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Cognitive/Pragmatic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4"/>
          <p:cNvSpPr txBox="1"/>
          <p:nvPr>
            <p:ph type="title"/>
          </p:nvPr>
        </p:nvSpPr>
        <p:spPr>
          <a:xfrm>
            <a:off x="279174" y="338025"/>
            <a:ext cx="6000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Gratifications X Demos</a:t>
            </a:r>
            <a:endParaRPr sz="2960"/>
          </a:p>
        </p:txBody>
      </p:sp>
      <p:sp>
        <p:nvSpPr>
          <p:cNvPr id="940" name="Google Shape;940;p84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1" name="Google Shape;941;p84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42" name="Google Shape;942;p84" title="download.png"/>
          <p:cNvPicPr preferRelativeResize="0"/>
          <p:nvPr/>
        </p:nvPicPr>
        <p:blipFill rotWithShape="1">
          <a:blip r:embed="rId3">
            <a:alphaModFix/>
          </a:blip>
          <a:srcRect b="0" l="0" r="0" t="9502"/>
          <a:stretch/>
        </p:blipFill>
        <p:spPr>
          <a:xfrm>
            <a:off x="1894250" y="1393675"/>
            <a:ext cx="5355501" cy="34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84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Civic/Altruistic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4" name="Google Shape;944;p84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Self-Enhancement/Affirming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5" name="Google Shape;945;p84"/>
          <p:cNvSpPr txBox="1"/>
          <p:nvPr/>
        </p:nvSpPr>
        <p:spPr>
          <a:xfrm>
            <a:off x="3789500" y="1013325"/>
            <a:ext cx="11136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Affective/Moral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6" name="Google Shape;946;p84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Cognitive/Pragmatic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85" title="download.png"/>
          <p:cNvPicPr preferRelativeResize="0"/>
          <p:nvPr/>
        </p:nvPicPr>
        <p:blipFill rotWithShape="1">
          <a:blip r:embed="rId3">
            <a:alphaModFix/>
          </a:blip>
          <a:srcRect b="0" l="0" r="0" t="8692"/>
          <a:stretch/>
        </p:blipFill>
        <p:spPr>
          <a:xfrm>
            <a:off x="1979900" y="1389913"/>
            <a:ext cx="4865176" cy="31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85"/>
          <p:cNvSpPr txBox="1"/>
          <p:nvPr>
            <p:ph type="title"/>
          </p:nvPr>
        </p:nvSpPr>
        <p:spPr>
          <a:xfrm>
            <a:off x="279174" y="338025"/>
            <a:ext cx="6000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Gratifications X Topics</a:t>
            </a:r>
            <a:endParaRPr sz="2960"/>
          </a:p>
        </p:txBody>
      </p:sp>
      <p:sp>
        <p:nvSpPr>
          <p:cNvPr id="953" name="Google Shape;953;p85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85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55" name="Google Shape;955;p85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Civic/Altruistic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6" name="Google Shape;956;p85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Self-Enhancement/Affirming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7" name="Google Shape;957;p85"/>
          <p:cNvSpPr txBox="1"/>
          <p:nvPr/>
        </p:nvSpPr>
        <p:spPr>
          <a:xfrm>
            <a:off x="3789500" y="1013325"/>
            <a:ext cx="11136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Affective/Moral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8" name="Google Shape;958;p85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Cognitive/Pragmatic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86" title="download.png"/>
          <p:cNvPicPr preferRelativeResize="0"/>
          <p:nvPr/>
        </p:nvPicPr>
        <p:blipFill rotWithShape="1">
          <a:blip r:embed="rId3">
            <a:alphaModFix/>
          </a:blip>
          <a:srcRect b="0" l="0" r="0" t="8692"/>
          <a:stretch/>
        </p:blipFill>
        <p:spPr>
          <a:xfrm>
            <a:off x="1937238" y="1405250"/>
            <a:ext cx="4818126" cy="31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6"/>
          <p:cNvSpPr txBox="1"/>
          <p:nvPr>
            <p:ph type="title"/>
          </p:nvPr>
        </p:nvSpPr>
        <p:spPr>
          <a:xfrm>
            <a:off x="279174" y="338025"/>
            <a:ext cx="6000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Gratifications X Characteristics</a:t>
            </a:r>
            <a:endParaRPr sz="2960"/>
          </a:p>
        </p:txBody>
      </p:sp>
      <p:sp>
        <p:nvSpPr>
          <p:cNvPr id="965" name="Google Shape;965;p86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6" name="Google Shape;966;p86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67" name="Google Shape;967;p86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Civic/Altruistic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8" name="Google Shape;968;p86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Self-Enhancement/Affirming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9" name="Google Shape;969;p86"/>
          <p:cNvSpPr txBox="1"/>
          <p:nvPr/>
        </p:nvSpPr>
        <p:spPr>
          <a:xfrm>
            <a:off x="3789500" y="1013325"/>
            <a:ext cx="11136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Affective/Moral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0" name="Google Shape;970;p86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Cognitive/Pragmatic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Characteristics x Demos</a:t>
            </a:r>
            <a:endParaRPr sz="2960"/>
          </a:p>
        </p:txBody>
      </p:sp>
      <p:sp>
        <p:nvSpPr>
          <p:cNvPr id="976" name="Google Shape;976;p87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87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78" name="Google Shape;978;p87" title="download.png"/>
          <p:cNvPicPr preferRelativeResize="0"/>
          <p:nvPr/>
        </p:nvPicPr>
        <p:blipFill rotWithShape="1">
          <a:blip r:embed="rId3">
            <a:alphaModFix/>
          </a:blip>
          <a:srcRect b="0" l="0" r="9107" t="5811"/>
          <a:stretch/>
        </p:blipFill>
        <p:spPr>
          <a:xfrm>
            <a:off x="1952350" y="1336425"/>
            <a:ext cx="4867776" cy="36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7"/>
          <p:cNvSpPr txBox="1"/>
          <p:nvPr/>
        </p:nvSpPr>
        <p:spPr>
          <a:xfrm>
            <a:off x="6730575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Credibility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0" name="Google Shape;980;p87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Personality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Entertainment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1" name="Google Shape;981;p87"/>
          <p:cNvSpPr txBox="1"/>
          <p:nvPr/>
        </p:nvSpPr>
        <p:spPr>
          <a:xfrm>
            <a:off x="3679138" y="1013325"/>
            <a:ext cx="14142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Familiar/Comforting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2" name="Google Shape;982;p87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Challenging/Novel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Characteristics x Demos</a:t>
            </a:r>
            <a:endParaRPr sz="2960"/>
          </a:p>
        </p:txBody>
      </p:sp>
      <p:sp>
        <p:nvSpPr>
          <p:cNvPr id="988" name="Google Shape;988;p88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9" name="Google Shape;989;p88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990" name="Google Shape;990;p88" title="download.png"/>
          <p:cNvPicPr preferRelativeResize="0"/>
          <p:nvPr/>
        </p:nvPicPr>
        <p:blipFill rotWithShape="1">
          <a:blip r:embed="rId3">
            <a:alphaModFix/>
          </a:blip>
          <a:srcRect b="0" l="0" r="0" t="10063"/>
          <a:stretch/>
        </p:blipFill>
        <p:spPr>
          <a:xfrm>
            <a:off x="1894250" y="1376761"/>
            <a:ext cx="5355501" cy="344025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8"/>
          <p:cNvSpPr txBox="1"/>
          <p:nvPr/>
        </p:nvSpPr>
        <p:spPr>
          <a:xfrm>
            <a:off x="7184679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Credibility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2" name="Google Shape;992;p88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Personality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Entertainment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3" name="Google Shape;993;p88"/>
          <p:cNvSpPr txBox="1"/>
          <p:nvPr/>
        </p:nvSpPr>
        <p:spPr>
          <a:xfrm>
            <a:off x="3679138" y="1013325"/>
            <a:ext cx="14142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Familiar/Comforting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4" name="Google Shape;994;p88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Challenging/Novel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9"/>
          <p:cNvSpPr txBox="1"/>
          <p:nvPr>
            <p:ph type="title"/>
          </p:nvPr>
        </p:nvSpPr>
        <p:spPr>
          <a:xfrm>
            <a:off x="279174" y="338025"/>
            <a:ext cx="5886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Characteristics x Gratifications</a:t>
            </a:r>
            <a:endParaRPr sz="2960"/>
          </a:p>
        </p:txBody>
      </p:sp>
      <p:sp>
        <p:nvSpPr>
          <p:cNvPr id="1000" name="Google Shape;1000;p89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1" name="Google Shape;1001;p8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002" name="Google Shape;1002;p89" title="download.png"/>
          <p:cNvPicPr preferRelativeResize="0"/>
          <p:nvPr/>
        </p:nvPicPr>
        <p:blipFill rotWithShape="1">
          <a:blip r:embed="rId3">
            <a:alphaModFix/>
          </a:blip>
          <a:srcRect b="0" l="0" r="0" t="11119"/>
          <a:stretch/>
        </p:blipFill>
        <p:spPr>
          <a:xfrm>
            <a:off x="1894250" y="1438675"/>
            <a:ext cx="5355501" cy="34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9"/>
          <p:cNvSpPr txBox="1"/>
          <p:nvPr/>
        </p:nvSpPr>
        <p:spPr>
          <a:xfrm>
            <a:off x="7174358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Credibility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4" name="Google Shape;1004;p89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Personality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Entertainment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5" name="Google Shape;1005;p89"/>
          <p:cNvSpPr txBox="1"/>
          <p:nvPr/>
        </p:nvSpPr>
        <p:spPr>
          <a:xfrm>
            <a:off x="3679138" y="1013325"/>
            <a:ext cx="14142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Familiar/Comforting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6" name="Google Shape;1006;p89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Challenging/Novel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90" title="download.png"/>
          <p:cNvPicPr preferRelativeResize="0"/>
          <p:nvPr/>
        </p:nvPicPr>
        <p:blipFill rotWithShape="1">
          <a:blip r:embed="rId3">
            <a:alphaModFix/>
          </a:blip>
          <a:srcRect b="0" l="0" r="0" t="8692"/>
          <a:stretch/>
        </p:blipFill>
        <p:spPr>
          <a:xfrm>
            <a:off x="1864675" y="1336425"/>
            <a:ext cx="5228899" cy="34102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90"/>
          <p:cNvSpPr txBox="1"/>
          <p:nvPr>
            <p:ph type="title"/>
          </p:nvPr>
        </p:nvSpPr>
        <p:spPr>
          <a:xfrm>
            <a:off x="279174" y="338025"/>
            <a:ext cx="5886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Characteristics x Topics</a:t>
            </a:r>
            <a:endParaRPr sz="2960"/>
          </a:p>
        </p:txBody>
      </p:sp>
      <p:sp>
        <p:nvSpPr>
          <p:cNvPr id="1013" name="Google Shape;1013;p90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9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015" name="Google Shape;1015;p90"/>
          <p:cNvSpPr txBox="1"/>
          <p:nvPr/>
        </p:nvSpPr>
        <p:spPr>
          <a:xfrm>
            <a:off x="7174358" y="2724150"/>
            <a:ext cx="11691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Credibility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6" name="Google Shape;1016;p90"/>
          <p:cNvSpPr txBox="1"/>
          <p:nvPr/>
        </p:nvSpPr>
        <p:spPr>
          <a:xfrm>
            <a:off x="858675" y="2724150"/>
            <a:ext cx="1305900" cy="46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Personality</a:t>
            </a:r>
            <a:endParaRPr sz="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Entertainment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7" name="Google Shape;1017;p90"/>
          <p:cNvSpPr txBox="1"/>
          <p:nvPr/>
        </p:nvSpPr>
        <p:spPr>
          <a:xfrm>
            <a:off x="3679138" y="1013325"/>
            <a:ext cx="14142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Familiar/Comforting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8" name="Google Shape;1018;p90"/>
          <p:cNvSpPr txBox="1"/>
          <p:nvPr/>
        </p:nvSpPr>
        <p:spPr>
          <a:xfrm>
            <a:off x="3572975" y="4616400"/>
            <a:ext cx="1578900" cy="32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exend"/>
                <a:ea typeface="Lexend"/>
                <a:cs typeface="Lexend"/>
                <a:sym typeface="Lexend"/>
              </a:rPr>
              <a:t>Challenging/Novel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with segmentation clusters from a k means algorithm" id="1023" name="Google Shape;102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550" y="104465"/>
            <a:ext cx="2997050" cy="16331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4" name="Google Shape;1024;p9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5" name="Google Shape;1025;p91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11/XX/2025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Joel Martinez</a:t>
            </a:r>
            <a:endParaRPr sz="2900"/>
          </a:p>
        </p:txBody>
      </p:sp>
      <p:sp>
        <p:nvSpPr>
          <p:cNvPr id="1026" name="Google Shape;1026;p91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Segmentation</a:t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Part 2</a:t>
            </a:r>
            <a:endParaRPr sz="5100"/>
          </a:p>
        </p:txBody>
      </p:sp>
      <p:pic>
        <p:nvPicPr>
          <p:cNvPr descr="a graph with segmentation clusters from a k means algorithm" id="1027" name="Google Shape;102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97" y="2515325"/>
            <a:ext cx="1339498" cy="245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graph with segmentation clusters from a k means algorithm" id="1028" name="Google Shape;102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599" y="3945626"/>
            <a:ext cx="1076900" cy="1076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</a:t>
            </a:r>
            <a:endParaRPr/>
          </a:p>
        </p:txBody>
      </p:sp>
      <p:sp>
        <p:nvSpPr>
          <p:cNvPr id="549" name="Google Shape;549;p5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56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Raw Data</a:t>
            </a:r>
            <a:endParaRPr sz="1600"/>
          </a:p>
        </p:txBody>
      </p:sp>
      <p:sp>
        <p:nvSpPr>
          <p:cNvPr id="551" name="Google Shape;551;p56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Correlation Similarity Matrix</a:t>
            </a:r>
            <a:endParaRPr sz="1600"/>
          </a:p>
        </p:txBody>
      </p:sp>
      <p:sp>
        <p:nvSpPr>
          <p:cNvPr id="552" name="Google Shape;552;p56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 Means +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Jaccard Similarity Matrix</a:t>
            </a:r>
            <a:endParaRPr sz="1600"/>
          </a:p>
        </p:txBody>
      </p:sp>
      <p:sp>
        <p:nvSpPr>
          <p:cNvPr id="553" name="Google Shape;553;p56"/>
          <p:cNvSpPr txBox="1"/>
          <p:nvPr>
            <p:ph idx="2" type="body"/>
          </p:nvPr>
        </p:nvSpPr>
        <p:spPr>
          <a:xfrm>
            <a:off x="54376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Latent Class Analysis +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Raw Data</a:t>
            </a:r>
            <a:endParaRPr sz="1600"/>
          </a:p>
        </p:txBody>
      </p:sp>
      <p:pic>
        <p:nvPicPr>
          <p:cNvPr id="554" name="Google Shape;554;p56"/>
          <p:cNvPicPr preferRelativeResize="0"/>
          <p:nvPr>
            <p:ph idx="13" type="pic"/>
          </p:nvPr>
        </p:nvPicPr>
        <p:blipFill rotWithShape="1">
          <a:blip r:embed="rId3">
            <a:alphaModFix amt="92000"/>
          </a:blip>
          <a:srcRect b="5993" l="0" r="0" t="5993"/>
          <a:stretch/>
        </p:blipFill>
        <p:spPr>
          <a:xfrm>
            <a:off x="298300" y="3322275"/>
            <a:ext cx="1715907" cy="1510198"/>
          </a:xfrm>
          <a:prstGeom prst="rect">
            <a:avLst/>
          </a:prstGeom>
        </p:spPr>
      </p:pic>
      <p:pic>
        <p:nvPicPr>
          <p:cNvPr id="555" name="Google Shape;555;p56"/>
          <p:cNvPicPr preferRelativeResize="0"/>
          <p:nvPr>
            <p:ph idx="8" type="pic"/>
          </p:nvPr>
        </p:nvPicPr>
        <p:blipFill rotWithShape="1">
          <a:blip r:embed="rId4">
            <a:alphaModFix amt="92000"/>
          </a:blip>
          <a:srcRect b="5790" l="0" r="0" t="5799"/>
          <a:stretch/>
        </p:blipFill>
        <p:spPr>
          <a:xfrm>
            <a:off x="2011680" y="3322276"/>
            <a:ext cx="1708201" cy="1510198"/>
          </a:xfrm>
          <a:prstGeom prst="rect">
            <a:avLst/>
          </a:prstGeom>
        </p:spPr>
      </p:pic>
      <p:pic>
        <p:nvPicPr>
          <p:cNvPr id="556" name="Google Shape;556;p56"/>
          <p:cNvPicPr preferRelativeResize="0"/>
          <p:nvPr>
            <p:ph idx="9" type="pic"/>
          </p:nvPr>
        </p:nvPicPr>
        <p:blipFill rotWithShape="1">
          <a:blip r:embed="rId5">
            <a:alphaModFix amt="92000"/>
          </a:blip>
          <a:srcRect b="6301" l="0" r="0" t="6301"/>
          <a:stretch/>
        </p:blipFill>
        <p:spPr>
          <a:xfrm>
            <a:off x="3721608" y="3322275"/>
            <a:ext cx="1728000" cy="1510199"/>
          </a:xfrm>
          <a:prstGeom prst="rect">
            <a:avLst/>
          </a:prstGeom>
        </p:spPr>
      </p:pic>
      <p:pic>
        <p:nvPicPr>
          <p:cNvPr id="557" name="Google Shape;557;p56"/>
          <p:cNvPicPr preferRelativeResize="0"/>
          <p:nvPr>
            <p:ph idx="7" type="pic"/>
          </p:nvPr>
        </p:nvPicPr>
        <p:blipFill rotWithShape="1">
          <a:blip r:embed="rId6">
            <a:alphaModFix amt="92000"/>
          </a:blip>
          <a:srcRect b="5790" l="0" r="0" t="5799"/>
          <a:stretch/>
        </p:blipFill>
        <p:spPr>
          <a:xfrm>
            <a:off x="5427747" y="3322276"/>
            <a:ext cx="1708201" cy="1510200"/>
          </a:xfrm>
          <a:prstGeom prst="rect">
            <a:avLst/>
          </a:prstGeom>
        </p:spPr>
      </p:pic>
      <p:sp>
        <p:nvSpPr>
          <p:cNvPr id="558" name="Google Shape;558;p56"/>
          <p:cNvSpPr txBox="1"/>
          <p:nvPr/>
        </p:nvSpPr>
        <p:spPr>
          <a:xfrm>
            <a:off x="21922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191829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0" name="Google Shape;560;p56"/>
          <p:cNvSpPr txBox="1"/>
          <p:nvPr/>
        </p:nvSpPr>
        <p:spPr>
          <a:xfrm>
            <a:off x="361737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1" name="Google Shape;561;p56"/>
          <p:cNvSpPr txBox="1"/>
          <p:nvPr/>
        </p:nvSpPr>
        <p:spPr>
          <a:xfrm>
            <a:off x="531644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2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4" name="Google Shape;1034;p92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arrows are signal vs. noise?</a:t>
            </a:r>
            <a:endParaRPr/>
          </a:p>
        </p:txBody>
      </p:sp>
      <p:sp>
        <p:nvSpPr>
          <p:cNvPr id="1035" name="Google Shape;1035;p9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6" name="Google Shape;1036;p92" title="Music Clusters - Bas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384" y="2310878"/>
            <a:ext cx="2920287" cy="2652149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3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</a:t>
            </a:r>
            <a:endParaRPr/>
          </a:p>
        </p:txBody>
      </p:sp>
      <p:sp>
        <p:nvSpPr>
          <p:cNvPr id="1042" name="Google Shape;1042;p9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3" name="Google Shape;1043;p93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Correlation </a:t>
            </a:r>
            <a:r>
              <a:rPr lang="en" sz="1600"/>
              <a:t>test</a:t>
            </a:r>
            <a:r>
              <a:rPr lang="en" sz="1600"/>
              <a:t> p values</a:t>
            </a:r>
            <a:endParaRPr sz="1600"/>
          </a:p>
        </p:txBody>
      </p:sp>
      <p:sp>
        <p:nvSpPr>
          <p:cNvPr id="1044" name="Google Shape;1044;p93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Regression p values</a:t>
            </a:r>
            <a:endParaRPr sz="1600"/>
          </a:p>
        </p:txBody>
      </p:sp>
      <p:sp>
        <p:nvSpPr>
          <p:cNvPr id="1045" name="Google Shape;1045;p93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Bootstrap stability</a:t>
            </a:r>
            <a:endParaRPr sz="1600"/>
          </a:p>
        </p:txBody>
      </p:sp>
      <p:sp>
        <p:nvSpPr>
          <p:cNvPr id="1046" name="Google Shape;1046;p93"/>
          <p:cNvSpPr txBox="1"/>
          <p:nvPr>
            <p:ph idx="2" type="body"/>
          </p:nvPr>
        </p:nvSpPr>
        <p:spPr>
          <a:xfrm>
            <a:off x="54376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Permutation test</a:t>
            </a:r>
            <a:endParaRPr sz="1600"/>
          </a:p>
        </p:txBody>
      </p:sp>
      <p:sp>
        <p:nvSpPr>
          <p:cNvPr id="1047" name="Google Shape;1047;p93"/>
          <p:cNvSpPr txBox="1"/>
          <p:nvPr/>
        </p:nvSpPr>
        <p:spPr>
          <a:xfrm>
            <a:off x="21922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8" name="Google Shape;1048;p93"/>
          <p:cNvSpPr txBox="1"/>
          <p:nvPr/>
        </p:nvSpPr>
        <p:spPr>
          <a:xfrm>
            <a:off x="191829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9" name="Google Shape;1049;p93"/>
          <p:cNvSpPr txBox="1"/>
          <p:nvPr/>
        </p:nvSpPr>
        <p:spPr>
          <a:xfrm>
            <a:off x="361737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0" name="Google Shape;1050;p93"/>
          <p:cNvSpPr txBox="1"/>
          <p:nvPr/>
        </p:nvSpPr>
        <p:spPr>
          <a:xfrm>
            <a:off x="531644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1" name="Google Shape;1051;p93"/>
          <p:cNvSpPr txBox="1"/>
          <p:nvPr/>
        </p:nvSpPr>
        <p:spPr>
          <a:xfrm>
            <a:off x="714734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2" name="Google Shape;1052;p93"/>
          <p:cNvSpPr txBox="1"/>
          <p:nvPr>
            <p:ph idx="2" type="body"/>
          </p:nvPr>
        </p:nvSpPr>
        <p:spPr>
          <a:xfrm>
            <a:off x="71473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Vector Length Threshold</a:t>
            </a:r>
            <a:endParaRPr sz="1600"/>
          </a:p>
        </p:txBody>
      </p:sp>
      <p:sp>
        <p:nvSpPr>
          <p:cNvPr id="1053" name="Google Shape;1053;p93"/>
          <p:cNvSpPr txBox="1"/>
          <p:nvPr>
            <p:ph idx="2" type="body"/>
          </p:nvPr>
        </p:nvSpPr>
        <p:spPr>
          <a:xfrm>
            <a:off x="1933800" y="4232825"/>
            <a:ext cx="1688400" cy="502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Dual PCA</a:t>
            </a:r>
            <a:endParaRPr sz="1600"/>
          </a:p>
        </p:txBody>
      </p:sp>
      <p:sp>
        <p:nvSpPr>
          <p:cNvPr id="1054" name="Google Shape;1054;p93"/>
          <p:cNvSpPr txBox="1"/>
          <p:nvPr/>
        </p:nvSpPr>
        <p:spPr>
          <a:xfrm>
            <a:off x="371699" y="4157832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6-ish</a:t>
            </a: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4"/>
          <p:cNvSpPr txBox="1"/>
          <p:nvPr>
            <p:ph idx="4" type="title"/>
          </p:nvPr>
        </p:nvSpPr>
        <p:spPr>
          <a:xfrm>
            <a:off x="246917" y="338025"/>
            <a:ext cx="58200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Genre Preferences</a:t>
            </a:r>
            <a:endParaRPr/>
          </a:p>
        </p:txBody>
      </p:sp>
      <p:sp>
        <p:nvSpPr>
          <p:cNvPr id="1060" name="Google Shape;1060;p94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 topics (clusters) x Gratifications (arrows)</a:t>
            </a:r>
            <a:endParaRPr/>
          </a:p>
        </p:txBody>
      </p:sp>
      <p:sp>
        <p:nvSpPr>
          <p:cNvPr id="1061" name="Google Shape;1061;p94"/>
          <p:cNvSpPr txBox="1"/>
          <p:nvPr>
            <p:ph idx="3" type="body"/>
          </p:nvPr>
        </p:nvSpPr>
        <p:spPr>
          <a:xfrm>
            <a:off x="4476125" y="1931799"/>
            <a:ext cx="4071300" cy="1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understand news topic space + only 13 arrows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can any of the arrow filtering methods reduce the arrows to only show the most significant?</a:t>
            </a:r>
            <a:endParaRPr/>
          </a:p>
        </p:txBody>
      </p:sp>
      <p:sp>
        <p:nvSpPr>
          <p:cNvPr id="1062" name="Google Shape;1062;p9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3" name="Google Shape;1063;p94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72" y="1068203"/>
            <a:ext cx="3832826" cy="38328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p value</a:t>
            </a:r>
            <a:endParaRPr/>
          </a:p>
        </p:txBody>
      </p:sp>
      <p:sp>
        <p:nvSpPr>
          <p:cNvPr id="1069" name="Google Shape;1069;p95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95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1071" name="Google Shape;1071;p95"/>
          <p:cNvCxnSpPr/>
          <p:nvPr/>
        </p:nvCxnSpPr>
        <p:spPr>
          <a:xfrm>
            <a:off x="2157025" y="1715225"/>
            <a:ext cx="0" cy="303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95"/>
          <p:cNvCxnSpPr/>
          <p:nvPr/>
        </p:nvCxnSpPr>
        <p:spPr>
          <a:xfrm>
            <a:off x="662693" y="3112100"/>
            <a:ext cx="31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95"/>
          <p:cNvCxnSpPr/>
          <p:nvPr/>
        </p:nvCxnSpPr>
        <p:spPr>
          <a:xfrm flipH="1" rot="10800000">
            <a:off x="2178675" y="1997625"/>
            <a:ext cx="301500" cy="11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4" name="Google Shape;1074;p95"/>
          <p:cNvSpPr/>
          <p:nvPr/>
        </p:nvSpPr>
        <p:spPr>
          <a:xfrm>
            <a:off x="2102868" y="1975100"/>
            <a:ext cx="91800" cy="86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5" name="Google Shape;1075;p95"/>
          <p:cNvSpPr/>
          <p:nvPr/>
        </p:nvSpPr>
        <p:spPr>
          <a:xfrm>
            <a:off x="2447683" y="3068750"/>
            <a:ext cx="91800" cy="86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076" name="Google Shape;1076;p95"/>
          <p:cNvCxnSpPr/>
          <p:nvPr/>
        </p:nvCxnSpPr>
        <p:spPr>
          <a:xfrm>
            <a:off x="2167850" y="3122925"/>
            <a:ext cx="985500" cy="227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95"/>
          <p:cNvSpPr/>
          <p:nvPr/>
        </p:nvSpPr>
        <p:spPr>
          <a:xfrm>
            <a:off x="3083200" y="3068750"/>
            <a:ext cx="91800" cy="8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8" name="Google Shape;1078;p95"/>
          <p:cNvSpPr/>
          <p:nvPr/>
        </p:nvSpPr>
        <p:spPr>
          <a:xfrm>
            <a:off x="2111125" y="3317836"/>
            <a:ext cx="91800" cy="8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9" name="Google Shape;1079;p95"/>
          <p:cNvSpPr txBox="1"/>
          <p:nvPr/>
        </p:nvSpPr>
        <p:spPr>
          <a:xfrm>
            <a:off x="2600975" y="1780200"/>
            <a:ext cx="10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baseline="-25000"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</a:t>
            </a: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r</a:t>
            </a:r>
            <a:r>
              <a:rPr baseline="-25000"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0" name="Google Shape;1080;p95"/>
          <p:cNvSpPr txBox="1"/>
          <p:nvPr/>
        </p:nvSpPr>
        <p:spPr>
          <a:xfrm>
            <a:off x="3808950" y="2916375"/>
            <a:ext cx="4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1" name="Google Shape;1081;p95"/>
          <p:cNvSpPr txBox="1"/>
          <p:nvPr/>
        </p:nvSpPr>
        <p:spPr>
          <a:xfrm>
            <a:off x="1875925" y="1309563"/>
            <a:ext cx="54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2" name="Google Shape;1082;p95"/>
          <p:cNvSpPr txBox="1"/>
          <p:nvPr/>
        </p:nvSpPr>
        <p:spPr>
          <a:xfrm>
            <a:off x="4730475" y="1726350"/>
            <a:ext cx="4221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Pro: 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fast and easy to implement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Con: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ignores multivariate relations (between variables and PC1/PC2) 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issues with p values (e.g., large samples can result in significant p values for very small correlations)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3" name="Google Shape;1083;p95"/>
          <p:cNvSpPr txBox="1"/>
          <p:nvPr/>
        </p:nvSpPr>
        <p:spPr>
          <a:xfrm>
            <a:off x="2980775" y="3448575"/>
            <a:ext cx="10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lang="en" sz="1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baseline="-25000"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</a:t>
            </a: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baseline="-25000"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4" name="Google Shape;1084;p95"/>
          <p:cNvSpPr txBox="1"/>
          <p:nvPr/>
        </p:nvSpPr>
        <p:spPr>
          <a:xfrm>
            <a:off x="2729575" y="1410900"/>
            <a:ext cx="66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(x,</a:t>
            </a: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6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090" name="Google Shape;1090;p96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625" y="964013"/>
            <a:ext cx="3891451" cy="38914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1" name="Google Shape;1091;p96"/>
          <p:cNvSpPr txBox="1"/>
          <p:nvPr/>
        </p:nvSpPr>
        <p:spPr>
          <a:xfrm>
            <a:off x="38925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Original, no filtering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2" name="Google Shape;1092;p96"/>
          <p:cNvSpPr txBox="1"/>
          <p:nvPr/>
        </p:nvSpPr>
        <p:spPr>
          <a:xfrm>
            <a:off x="449290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 filtering (removed 0 arrows)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93" name="Google Shape;1093;p96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" y="964013"/>
            <a:ext cx="3891451" cy="38914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7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099" name="Google Shape;1099;p97"/>
          <p:cNvPicPr preferRelativeResize="0"/>
          <p:nvPr/>
        </p:nvPicPr>
        <p:blipFill rotWithShape="1">
          <a:blip r:embed="rId3">
            <a:alphaModFix/>
          </a:blip>
          <a:srcRect b="51150" l="0" r="0" t="0"/>
          <a:stretch/>
        </p:blipFill>
        <p:spPr>
          <a:xfrm>
            <a:off x="1690875" y="1633825"/>
            <a:ext cx="4694150" cy="2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97"/>
          <p:cNvPicPr preferRelativeResize="0"/>
          <p:nvPr/>
        </p:nvPicPr>
        <p:blipFill rotWithShape="1">
          <a:blip r:embed="rId3">
            <a:alphaModFix/>
          </a:blip>
          <a:srcRect b="0" l="75627" r="0" t="48696"/>
          <a:stretch/>
        </p:blipFill>
        <p:spPr>
          <a:xfrm>
            <a:off x="6177292" y="1615451"/>
            <a:ext cx="1144075" cy="248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 value</a:t>
            </a:r>
            <a:endParaRPr/>
          </a:p>
        </p:txBody>
      </p:sp>
      <p:sp>
        <p:nvSpPr>
          <p:cNvPr id="1106" name="Google Shape;1106;p98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98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1108" name="Google Shape;1108;p98"/>
          <p:cNvCxnSpPr/>
          <p:nvPr/>
        </p:nvCxnSpPr>
        <p:spPr>
          <a:xfrm>
            <a:off x="2157025" y="1715225"/>
            <a:ext cx="0" cy="303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98"/>
          <p:cNvCxnSpPr/>
          <p:nvPr/>
        </p:nvCxnSpPr>
        <p:spPr>
          <a:xfrm>
            <a:off x="662693" y="3112100"/>
            <a:ext cx="31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98"/>
          <p:cNvCxnSpPr/>
          <p:nvPr/>
        </p:nvCxnSpPr>
        <p:spPr>
          <a:xfrm flipH="1" rot="10800000">
            <a:off x="2178675" y="1997625"/>
            <a:ext cx="301500" cy="11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1" name="Google Shape;1111;p98"/>
          <p:cNvCxnSpPr/>
          <p:nvPr/>
        </p:nvCxnSpPr>
        <p:spPr>
          <a:xfrm>
            <a:off x="2167850" y="3122925"/>
            <a:ext cx="985500" cy="227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2" name="Google Shape;1112;p98"/>
          <p:cNvSpPr txBox="1"/>
          <p:nvPr/>
        </p:nvSpPr>
        <p:spPr>
          <a:xfrm>
            <a:off x="2600975" y="1780200"/>
            <a:ext cx="14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 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~ PC1 +PC2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3" name="Google Shape;1113;p98"/>
          <p:cNvSpPr txBox="1"/>
          <p:nvPr/>
        </p:nvSpPr>
        <p:spPr>
          <a:xfrm>
            <a:off x="3808950" y="2916375"/>
            <a:ext cx="4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4" name="Google Shape;1114;p98"/>
          <p:cNvSpPr txBox="1"/>
          <p:nvPr/>
        </p:nvSpPr>
        <p:spPr>
          <a:xfrm>
            <a:off x="1875925" y="1309563"/>
            <a:ext cx="54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5" name="Google Shape;1115;p98"/>
          <p:cNvSpPr txBox="1"/>
          <p:nvPr/>
        </p:nvSpPr>
        <p:spPr>
          <a:xfrm>
            <a:off x="4730475" y="1726350"/>
            <a:ext cx="4221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Pro: 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Accounts for multivariate relations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Con: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Same issues with p values (e.g., large samples can result in significant p values for very small relationships)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Direction of regression is arbitrary (can’t make causal claims)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98"/>
          <p:cNvSpPr txBox="1"/>
          <p:nvPr/>
        </p:nvSpPr>
        <p:spPr>
          <a:xfrm>
            <a:off x="2600975" y="3404525"/>
            <a:ext cx="14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r>
              <a:rPr lang="en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~ PC1 +PC2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9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122" name="Google Shape;1122;p99"/>
          <p:cNvSpPr txBox="1"/>
          <p:nvPr/>
        </p:nvSpPr>
        <p:spPr>
          <a:xfrm>
            <a:off x="38925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Original, no filtering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3" name="Google Shape;1123;p99"/>
          <p:cNvSpPr txBox="1"/>
          <p:nvPr/>
        </p:nvSpPr>
        <p:spPr>
          <a:xfrm>
            <a:off x="449290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 filtering (removed 0 arrows)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24" name="Google Shape;1124;p99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" y="964013"/>
            <a:ext cx="3891451" cy="38914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5" name="Google Shape;1125;p99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72425"/>
            <a:ext cx="3891451" cy="38914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131" name="Google Shape;1131;p100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1172300" y="1587713"/>
            <a:ext cx="46225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00"/>
          <p:cNvPicPr preferRelativeResize="0"/>
          <p:nvPr/>
        </p:nvPicPr>
        <p:blipFill rotWithShape="1">
          <a:blip r:embed="rId3">
            <a:alphaModFix/>
          </a:blip>
          <a:srcRect b="0" l="7110" r="70194" t="50000"/>
          <a:stretch/>
        </p:blipFill>
        <p:spPr>
          <a:xfrm>
            <a:off x="5801960" y="1679938"/>
            <a:ext cx="1049076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Stability</a:t>
            </a:r>
            <a:endParaRPr/>
          </a:p>
        </p:txBody>
      </p:sp>
      <p:sp>
        <p:nvSpPr>
          <p:cNvPr id="1138" name="Google Shape;1138;p101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101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140" name="Google Shape;1140;p101"/>
          <p:cNvSpPr txBox="1"/>
          <p:nvPr/>
        </p:nvSpPr>
        <p:spPr>
          <a:xfrm>
            <a:off x="4730475" y="1726350"/>
            <a:ext cx="42210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Pro: 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Measures importance as consistency among subportions of same sample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Con: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be slow and computationally intensive (depends on data)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41" name="Google Shape;1141;p101"/>
          <p:cNvGraphicFramePr/>
          <p:nvPr/>
        </p:nvGraphicFramePr>
        <p:xfrm>
          <a:off x="114300" y="160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469150"/>
                <a:gridCol w="469150"/>
                <a:gridCol w="469150"/>
                <a:gridCol w="4691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Person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Sports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Politics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WEather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2" name="Google Shape;1142;p101"/>
          <p:cNvGraphicFramePr/>
          <p:nvPr/>
        </p:nvGraphicFramePr>
        <p:xfrm>
          <a:off x="2738450" y="1601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469150"/>
                <a:gridCol w="469150"/>
                <a:gridCol w="469150"/>
                <a:gridCol w="4691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Person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Sports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Politics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WEather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cxnSp>
        <p:nvCxnSpPr>
          <p:cNvPr id="1143" name="Google Shape;1143;p101"/>
          <p:cNvCxnSpPr/>
          <p:nvPr/>
        </p:nvCxnSpPr>
        <p:spPr>
          <a:xfrm>
            <a:off x="2005350" y="2877600"/>
            <a:ext cx="71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4" name="Google Shape;1144;p101"/>
          <p:cNvSpPr txBox="1"/>
          <p:nvPr/>
        </p:nvSpPr>
        <p:spPr>
          <a:xfrm>
            <a:off x="1943897" y="2600550"/>
            <a:ext cx="99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Resample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Replace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x 500+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45" name="Google Shape;1145;p101"/>
          <p:cNvCxnSpPr/>
          <p:nvPr/>
        </p:nvCxnSpPr>
        <p:spPr>
          <a:xfrm>
            <a:off x="3705025" y="3852600"/>
            <a:ext cx="13200" cy="3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6" name="Google Shape;1146;p101"/>
          <p:cNvSpPr txBox="1"/>
          <p:nvPr/>
        </p:nvSpPr>
        <p:spPr>
          <a:xfrm>
            <a:off x="3260500" y="4299425"/>
            <a:ext cx="10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(r</a:t>
            </a:r>
            <a:r>
              <a:rPr baseline="-25000"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r</a:t>
            </a:r>
            <a:r>
              <a:rPr baseline="-25000" i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7" name="Google Shape;1147;p101"/>
          <p:cNvSpPr txBox="1"/>
          <p:nvPr/>
        </p:nvSpPr>
        <p:spPr>
          <a:xfrm>
            <a:off x="4145900" y="4299425"/>
            <a:ext cx="253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Consistently high magnitude?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7"/>
          <p:cNvSpPr txBox="1"/>
          <p:nvPr>
            <p:ph idx="4" type="title"/>
          </p:nvPr>
        </p:nvSpPr>
        <p:spPr>
          <a:xfrm>
            <a:off x="246917" y="338025"/>
            <a:ext cx="58200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Genre Preferences</a:t>
            </a:r>
            <a:endParaRPr/>
          </a:p>
        </p:txBody>
      </p:sp>
      <p:pic>
        <p:nvPicPr>
          <p:cNvPr id="567" name="Google Shape;567;p57" title="Music Clusters - Bas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00" y="1055350"/>
            <a:ext cx="4165802" cy="3783300"/>
          </a:xfrm>
          <a:prstGeom prst="rect">
            <a:avLst/>
          </a:prstGeom>
        </p:spPr>
      </p:pic>
      <p:sp>
        <p:nvSpPr>
          <p:cNvPr id="568" name="Google Shape;568;p57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music clusters change?</a:t>
            </a:r>
            <a:endParaRPr/>
          </a:p>
        </p:txBody>
      </p:sp>
      <p:sp>
        <p:nvSpPr>
          <p:cNvPr id="569" name="Google Shape;569;p57"/>
          <p:cNvSpPr txBox="1"/>
          <p:nvPr>
            <p:ph idx="3" type="body"/>
          </p:nvPr>
        </p:nvSpPr>
        <p:spPr>
          <a:xfrm>
            <a:off x="4476125" y="1741038"/>
            <a:ext cx="40713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22 genres, multi-select, exclude “none of the above”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all analyses, I ran a 4 cluster solution but changed the data preprocessing or the algorithm.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2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153" name="Google Shape;1153;p102"/>
          <p:cNvSpPr txBox="1"/>
          <p:nvPr/>
        </p:nvSpPr>
        <p:spPr>
          <a:xfrm>
            <a:off x="38925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Original, no filtering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4" name="Google Shape;1154;p102"/>
          <p:cNvSpPr txBox="1"/>
          <p:nvPr/>
        </p:nvSpPr>
        <p:spPr>
          <a:xfrm>
            <a:off x="449290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 filtering (removed 5 arrows)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55" name="Google Shape;1155;p10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" y="964013"/>
            <a:ext cx="3891451" cy="38914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6" name="Google Shape;1156;p102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250" y="964038"/>
            <a:ext cx="3891451" cy="38914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0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Permutation test</a:t>
            </a:r>
            <a:endParaRPr/>
          </a:p>
        </p:txBody>
      </p:sp>
      <p:sp>
        <p:nvSpPr>
          <p:cNvPr id="1162" name="Google Shape;1162;p103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3" name="Google Shape;1163;p103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164" name="Google Shape;1164;p103"/>
          <p:cNvSpPr txBox="1"/>
          <p:nvPr/>
        </p:nvSpPr>
        <p:spPr>
          <a:xfrm>
            <a:off x="4730475" y="1726350"/>
            <a:ext cx="42210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Pro: 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Statistical inference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Con: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be slow and computationally intensive (depends on data)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Same sample size issue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65" name="Google Shape;1165;p103"/>
          <p:cNvGraphicFramePr/>
          <p:nvPr/>
        </p:nvGraphicFramePr>
        <p:xfrm>
          <a:off x="463613" y="1921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800625"/>
                <a:gridCol w="800625"/>
                <a:gridCol w="800625"/>
                <a:gridCol w="800625"/>
                <a:gridCol w="800625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Person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PC1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PC2</a:t>
                      </a:r>
                      <a:endParaRPr b="1"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Politics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Sports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1.5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.5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.6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66" name="Google Shape;1166;p103"/>
          <p:cNvSpPr txBox="1"/>
          <p:nvPr/>
        </p:nvSpPr>
        <p:spPr>
          <a:xfrm>
            <a:off x="1599372" y="1155497"/>
            <a:ext cx="99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Shuffle x 1000+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67" name="Google Shape;1167;p103"/>
          <p:cNvCxnSpPr>
            <a:stCxn id="1166" idx="2"/>
          </p:cNvCxnSpPr>
          <p:nvPr/>
        </p:nvCxnSpPr>
        <p:spPr>
          <a:xfrm flipH="1">
            <a:off x="1820922" y="1678697"/>
            <a:ext cx="276900" cy="30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8" name="Google Shape;1168;p103"/>
          <p:cNvCxnSpPr>
            <a:stCxn id="1166" idx="2"/>
          </p:cNvCxnSpPr>
          <p:nvPr/>
        </p:nvCxnSpPr>
        <p:spPr>
          <a:xfrm>
            <a:off x="2097822" y="1678697"/>
            <a:ext cx="223800" cy="34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9" name="Google Shape;1169;p103"/>
          <p:cNvSpPr txBox="1"/>
          <p:nvPr/>
        </p:nvSpPr>
        <p:spPr>
          <a:xfrm>
            <a:off x="2860150" y="1578125"/>
            <a:ext cx="800700" cy="3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(r</a:t>
            </a:r>
            <a:r>
              <a:rPr baseline="-25000" i="1"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, r</a:t>
            </a:r>
            <a:r>
              <a:rPr baseline="-25000" i="1"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0" name="Google Shape;1170;p103"/>
          <p:cNvSpPr txBox="1"/>
          <p:nvPr/>
        </p:nvSpPr>
        <p:spPr>
          <a:xfrm>
            <a:off x="3666200" y="1578125"/>
            <a:ext cx="800700" cy="338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(r</a:t>
            </a:r>
            <a:r>
              <a:rPr baseline="-25000" i="1" lang="en" sz="10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r>
              <a:rPr lang="en" sz="10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, r</a:t>
            </a:r>
            <a:r>
              <a:rPr baseline="-25000" i="1" lang="en" sz="10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r>
              <a:rPr lang="en" sz="10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0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71" name="Google Shape;1171;p103"/>
          <p:cNvCxnSpPr/>
          <p:nvPr/>
        </p:nvCxnSpPr>
        <p:spPr>
          <a:xfrm flipH="1" rot="10800000">
            <a:off x="5365175" y="4788050"/>
            <a:ext cx="11463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103"/>
          <p:cNvCxnSpPr/>
          <p:nvPr/>
        </p:nvCxnSpPr>
        <p:spPr>
          <a:xfrm flipH="1" rot="10800000">
            <a:off x="7404350" y="4788050"/>
            <a:ext cx="1146300" cy="13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3" name="Google Shape;1173;p103"/>
          <p:cNvSpPr/>
          <p:nvPr/>
        </p:nvSpPr>
        <p:spPr>
          <a:xfrm>
            <a:off x="6300675" y="4722200"/>
            <a:ext cx="105000" cy="133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4" name="Google Shape;1174;p103"/>
          <p:cNvSpPr/>
          <p:nvPr/>
        </p:nvSpPr>
        <p:spPr>
          <a:xfrm>
            <a:off x="7925000" y="4728050"/>
            <a:ext cx="105000" cy="13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5" name="Google Shape;1175;p103"/>
          <p:cNvSpPr/>
          <p:nvPr/>
        </p:nvSpPr>
        <p:spPr>
          <a:xfrm>
            <a:off x="5246600" y="3567150"/>
            <a:ext cx="636937" cy="1294100"/>
          </a:xfrm>
          <a:custGeom>
            <a:rect b="b" l="l" r="r" t="t"/>
            <a:pathLst>
              <a:path extrusionOk="0" h="51764" w="32676">
                <a:moveTo>
                  <a:pt x="0" y="51765"/>
                </a:moveTo>
                <a:cubicBezTo>
                  <a:pt x="16391" y="51765"/>
                  <a:pt x="7428" y="19521"/>
                  <a:pt x="14757" y="4860"/>
                </a:cubicBezTo>
                <a:cubicBezTo>
                  <a:pt x="15814" y="2746"/>
                  <a:pt x="17709" y="-347"/>
                  <a:pt x="20027" y="116"/>
                </a:cubicBezTo>
                <a:cubicBezTo>
                  <a:pt x="33989" y="2907"/>
                  <a:pt x="21270" y="29192"/>
                  <a:pt x="26879" y="42279"/>
                </a:cubicBezTo>
                <a:cubicBezTo>
                  <a:pt x="27908" y="44679"/>
                  <a:pt x="30340" y="48717"/>
                  <a:pt x="32676" y="4754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6" name="Google Shape;1176;p103"/>
          <p:cNvSpPr/>
          <p:nvPr/>
        </p:nvSpPr>
        <p:spPr>
          <a:xfrm>
            <a:off x="7473300" y="3633450"/>
            <a:ext cx="922313" cy="1194125"/>
          </a:xfrm>
          <a:custGeom>
            <a:rect b="b" l="l" r="r" t="t"/>
            <a:pathLst>
              <a:path extrusionOk="0" h="47765" w="45852">
                <a:moveTo>
                  <a:pt x="0" y="47239"/>
                </a:moveTo>
                <a:cubicBezTo>
                  <a:pt x="3691" y="44286"/>
                  <a:pt x="7705" y="41535"/>
                  <a:pt x="10541" y="37753"/>
                </a:cubicBezTo>
                <a:cubicBezTo>
                  <a:pt x="14868" y="31984"/>
                  <a:pt x="10878" y="23320"/>
                  <a:pt x="11595" y="16145"/>
                </a:cubicBezTo>
                <a:cubicBezTo>
                  <a:pt x="12206" y="10029"/>
                  <a:pt x="15119" y="1825"/>
                  <a:pt x="21082" y="334"/>
                </a:cubicBezTo>
                <a:cubicBezTo>
                  <a:pt x="29440" y="-1756"/>
                  <a:pt x="39420" y="8224"/>
                  <a:pt x="41109" y="16672"/>
                </a:cubicBezTo>
                <a:cubicBezTo>
                  <a:pt x="43165" y="26953"/>
                  <a:pt x="41163" y="38388"/>
                  <a:pt x="45852" y="47766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4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182" name="Google Shape;1182;p104"/>
          <p:cNvSpPr txBox="1"/>
          <p:nvPr/>
        </p:nvSpPr>
        <p:spPr>
          <a:xfrm>
            <a:off x="38925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Original, no filtering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3" name="Google Shape;1183;p104"/>
          <p:cNvSpPr txBox="1"/>
          <p:nvPr/>
        </p:nvSpPr>
        <p:spPr>
          <a:xfrm>
            <a:off x="449290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 filtering (removed 0 arrows)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4" name="Google Shape;1184;p104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" y="964013"/>
            <a:ext cx="3891451" cy="38914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5" name="Google Shape;1185;p104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64038"/>
            <a:ext cx="3891451" cy="38914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0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Length Threshold</a:t>
            </a:r>
            <a:endParaRPr/>
          </a:p>
        </p:txBody>
      </p:sp>
      <p:sp>
        <p:nvSpPr>
          <p:cNvPr id="1191" name="Google Shape;1191;p105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105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193" name="Google Shape;1193;p105"/>
          <p:cNvSpPr txBox="1"/>
          <p:nvPr/>
        </p:nvSpPr>
        <p:spPr>
          <a:xfrm>
            <a:off x="4730475" y="1726350"/>
            <a:ext cx="4221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Pro: 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Simple easy to implement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Con: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Arbitrary, not statistically sound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94" name="Google Shape;1194;p105"/>
          <p:cNvCxnSpPr/>
          <p:nvPr/>
        </p:nvCxnSpPr>
        <p:spPr>
          <a:xfrm>
            <a:off x="2157025" y="1715225"/>
            <a:ext cx="0" cy="303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105"/>
          <p:cNvCxnSpPr/>
          <p:nvPr/>
        </p:nvCxnSpPr>
        <p:spPr>
          <a:xfrm>
            <a:off x="662693" y="3112100"/>
            <a:ext cx="31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105"/>
          <p:cNvCxnSpPr/>
          <p:nvPr/>
        </p:nvCxnSpPr>
        <p:spPr>
          <a:xfrm flipH="1" rot="10800000">
            <a:off x="2178675" y="2429625"/>
            <a:ext cx="1824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7" name="Google Shape;1197;p105"/>
          <p:cNvCxnSpPr/>
          <p:nvPr/>
        </p:nvCxnSpPr>
        <p:spPr>
          <a:xfrm>
            <a:off x="2167850" y="3122925"/>
            <a:ext cx="985500" cy="227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8" name="Google Shape;1198;p105"/>
          <p:cNvSpPr txBox="1"/>
          <p:nvPr/>
        </p:nvSpPr>
        <p:spPr>
          <a:xfrm>
            <a:off x="3808950" y="2916375"/>
            <a:ext cx="4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9" name="Google Shape;1199;p105"/>
          <p:cNvSpPr txBox="1"/>
          <p:nvPr/>
        </p:nvSpPr>
        <p:spPr>
          <a:xfrm>
            <a:off x="1875925" y="1309563"/>
            <a:ext cx="54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00" name="Google Shape;1200;p105"/>
          <p:cNvCxnSpPr/>
          <p:nvPr/>
        </p:nvCxnSpPr>
        <p:spPr>
          <a:xfrm>
            <a:off x="5483775" y="4185625"/>
            <a:ext cx="619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1" name="Google Shape;1201;p105"/>
          <p:cNvCxnSpPr/>
          <p:nvPr/>
        </p:nvCxnSpPr>
        <p:spPr>
          <a:xfrm flipH="1" rot="10800000">
            <a:off x="5483775" y="4381125"/>
            <a:ext cx="1077600" cy="14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2" name="Google Shape;1202;p105"/>
          <p:cNvCxnSpPr/>
          <p:nvPr/>
        </p:nvCxnSpPr>
        <p:spPr>
          <a:xfrm flipH="1">
            <a:off x="6221750" y="3854775"/>
            <a:ext cx="13200" cy="106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105"/>
          <p:cNvCxnSpPr/>
          <p:nvPr/>
        </p:nvCxnSpPr>
        <p:spPr>
          <a:xfrm flipH="1" rot="10800000">
            <a:off x="2163475" y="2851100"/>
            <a:ext cx="250200" cy="237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4" name="Google Shape;1204;p105"/>
          <p:cNvCxnSpPr/>
          <p:nvPr/>
        </p:nvCxnSpPr>
        <p:spPr>
          <a:xfrm flipH="1" rot="10800000">
            <a:off x="5483775" y="4590425"/>
            <a:ext cx="408600" cy="12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6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210" name="Google Shape;1210;p106"/>
          <p:cNvSpPr txBox="1"/>
          <p:nvPr/>
        </p:nvSpPr>
        <p:spPr>
          <a:xfrm>
            <a:off x="38925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Original, no filtering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1" name="Google Shape;1211;p106"/>
          <p:cNvSpPr txBox="1"/>
          <p:nvPr/>
        </p:nvSpPr>
        <p:spPr>
          <a:xfrm>
            <a:off x="4492900" y="594725"/>
            <a:ext cx="38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 filtering (removed 4 arrows)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12" name="Google Shape;1212;p106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" y="964013"/>
            <a:ext cx="3891451" cy="38914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3" name="Google Shape;1213;p106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72425"/>
            <a:ext cx="3891451" cy="38914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PCA</a:t>
            </a:r>
            <a:endParaRPr/>
          </a:p>
        </p:txBody>
      </p:sp>
      <p:sp>
        <p:nvSpPr>
          <p:cNvPr id="1219" name="Google Shape;1219;p107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0" name="Google Shape;1220;p107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1221" name="Google Shape;1221;p107"/>
          <p:cNvCxnSpPr/>
          <p:nvPr/>
        </p:nvCxnSpPr>
        <p:spPr>
          <a:xfrm>
            <a:off x="2157025" y="1715225"/>
            <a:ext cx="0" cy="303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107"/>
          <p:cNvCxnSpPr/>
          <p:nvPr/>
        </p:nvCxnSpPr>
        <p:spPr>
          <a:xfrm>
            <a:off x="662693" y="3112100"/>
            <a:ext cx="31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107"/>
          <p:cNvCxnSpPr/>
          <p:nvPr/>
        </p:nvCxnSpPr>
        <p:spPr>
          <a:xfrm>
            <a:off x="2167850" y="3122925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4" name="Google Shape;1224;p107"/>
          <p:cNvSpPr txBox="1"/>
          <p:nvPr/>
        </p:nvSpPr>
        <p:spPr>
          <a:xfrm>
            <a:off x="3808950" y="2916375"/>
            <a:ext cx="4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5" name="Google Shape;1225;p107"/>
          <p:cNvSpPr txBox="1"/>
          <p:nvPr/>
        </p:nvSpPr>
        <p:spPr>
          <a:xfrm>
            <a:off x="1875925" y="1309563"/>
            <a:ext cx="54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26" name="Google Shape;1226;p107"/>
          <p:cNvCxnSpPr/>
          <p:nvPr/>
        </p:nvCxnSpPr>
        <p:spPr>
          <a:xfrm flipH="1" rot="10800000">
            <a:off x="2177260" y="2874803"/>
            <a:ext cx="250200" cy="23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7" name="Google Shape;1227;p107"/>
          <p:cNvCxnSpPr/>
          <p:nvPr/>
        </p:nvCxnSpPr>
        <p:spPr>
          <a:xfrm>
            <a:off x="6500025" y="1798875"/>
            <a:ext cx="0" cy="303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p107"/>
          <p:cNvCxnSpPr/>
          <p:nvPr/>
        </p:nvCxnSpPr>
        <p:spPr>
          <a:xfrm>
            <a:off x="5005693" y="3195750"/>
            <a:ext cx="31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107"/>
          <p:cNvSpPr txBox="1"/>
          <p:nvPr/>
        </p:nvSpPr>
        <p:spPr>
          <a:xfrm>
            <a:off x="8151950" y="3000025"/>
            <a:ext cx="4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0" name="Google Shape;1230;p107"/>
          <p:cNvSpPr txBox="1"/>
          <p:nvPr/>
        </p:nvSpPr>
        <p:spPr>
          <a:xfrm>
            <a:off x="6218925" y="1393213"/>
            <a:ext cx="54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1" name="Google Shape;1231;p107"/>
          <p:cNvSpPr txBox="1"/>
          <p:nvPr/>
        </p:nvSpPr>
        <p:spPr>
          <a:xfrm>
            <a:off x="523175" y="1208200"/>
            <a:ext cx="92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News Topics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2" name="Google Shape;1232;p107"/>
          <p:cNvSpPr txBox="1"/>
          <p:nvPr/>
        </p:nvSpPr>
        <p:spPr>
          <a:xfrm>
            <a:off x="4777500" y="1208200"/>
            <a:ext cx="137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News </a:t>
            </a: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Gratifications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3" name="Google Shape;1233;p107"/>
          <p:cNvSpPr txBox="1"/>
          <p:nvPr/>
        </p:nvSpPr>
        <p:spPr>
          <a:xfrm>
            <a:off x="2850150" y="2835050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Immediate events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4" name="Google Shape;1234;p107"/>
          <p:cNvSpPr txBox="1"/>
          <p:nvPr/>
        </p:nvSpPr>
        <p:spPr>
          <a:xfrm>
            <a:off x="643300" y="2823975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Systemic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Issues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5" name="Google Shape;1235;p107"/>
          <p:cNvSpPr txBox="1"/>
          <p:nvPr/>
        </p:nvSpPr>
        <p:spPr>
          <a:xfrm>
            <a:off x="2157025" y="1715225"/>
            <a:ext cx="12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6" name="Google Shape;1236;p107"/>
          <p:cNvSpPr txBox="1"/>
          <p:nvPr/>
        </p:nvSpPr>
        <p:spPr>
          <a:xfrm>
            <a:off x="2157025" y="4388725"/>
            <a:ext cx="12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Large 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Scale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7" name="Google Shape;1237;p107"/>
          <p:cNvSpPr txBox="1"/>
          <p:nvPr/>
        </p:nvSpPr>
        <p:spPr>
          <a:xfrm>
            <a:off x="7211908" y="2924116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Civic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Relational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8" name="Google Shape;1238;p107"/>
          <p:cNvSpPr txBox="1"/>
          <p:nvPr/>
        </p:nvSpPr>
        <p:spPr>
          <a:xfrm>
            <a:off x="5005058" y="2913041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Self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Enhance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9" name="Google Shape;1239;p107"/>
          <p:cNvSpPr txBox="1"/>
          <p:nvPr/>
        </p:nvSpPr>
        <p:spPr>
          <a:xfrm>
            <a:off x="6518774" y="1804300"/>
            <a:ext cx="13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Affective/Moral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0" name="Google Shape;1240;p107"/>
          <p:cNvSpPr txBox="1"/>
          <p:nvPr/>
        </p:nvSpPr>
        <p:spPr>
          <a:xfrm>
            <a:off x="6518775" y="4477800"/>
            <a:ext cx="18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Cognitive/Pragmatic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41" name="Google Shape;1241;p107"/>
          <p:cNvCxnSpPr/>
          <p:nvPr/>
        </p:nvCxnSpPr>
        <p:spPr>
          <a:xfrm flipH="1">
            <a:off x="1929685" y="3152453"/>
            <a:ext cx="215100" cy="21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2" name="Google Shape;1242;p107"/>
          <p:cNvCxnSpPr/>
          <p:nvPr/>
        </p:nvCxnSpPr>
        <p:spPr>
          <a:xfrm rot="10800000">
            <a:off x="1530500" y="2643302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3" name="Google Shape;1243;p107"/>
          <p:cNvSpPr txBox="1"/>
          <p:nvPr/>
        </p:nvSpPr>
        <p:spPr>
          <a:xfrm>
            <a:off x="2260400" y="2516375"/>
            <a:ext cx="9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NG:</a:t>
            </a: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4" name="Google Shape;1244;p107"/>
          <p:cNvSpPr txBox="1"/>
          <p:nvPr/>
        </p:nvSpPr>
        <p:spPr>
          <a:xfrm>
            <a:off x="973575" y="2288175"/>
            <a:ext cx="9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NG:PC1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45" name="Google Shape;1245;p107"/>
          <p:cNvCxnSpPr/>
          <p:nvPr/>
        </p:nvCxnSpPr>
        <p:spPr>
          <a:xfrm>
            <a:off x="6513849" y="3204731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6" name="Google Shape;1246;p107"/>
          <p:cNvCxnSpPr/>
          <p:nvPr/>
        </p:nvCxnSpPr>
        <p:spPr>
          <a:xfrm flipH="1" rot="10800000">
            <a:off x="6523259" y="2956610"/>
            <a:ext cx="250200" cy="23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7" name="Google Shape;1247;p107"/>
          <p:cNvCxnSpPr/>
          <p:nvPr/>
        </p:nvCxnSpPr>
        <p:spPr>
          <a:xfrm flipH="1">
            <a:off x="6275684" y="3234260"/>
            <a:ext cx="215100" cy="21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8" name="Google Shape;1248;p107"/>
          <p:cNvCxnSpPr/>
          <p:nvPr/>
        </p:nvCxnSpPr>
        <p:spPr>
          <a:xfrm rot="10800000">
            <a:off x="5876499" y="2725108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9" name="Google Shape;1249;p107"/>
          <p:cNvSpPr txBox="1"/>
          <p:nvPr/>
        </p:nvSpPr>
        <p:spPr>
          <a:xfrm>
            <a:off x="6606399" y="2598181"/>
            <a:ext cx="9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NT:PC2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0" name="Google Shape;1250;p107"/>
          <p:cNvSpPr txBox="1"/>
          <p:nvPr/>
        </p:nvSpPr>
        <p:spPr>
          <a:xfrm>
            <a:off x="5319574" y="2369981"/>
            <a:ext cx="9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NT:PC1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0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PCA</a:t>
            </a:r>
            <a:endParaRPr/>
          </a:p>
        </p:txBody>
      </p:sp>
      <p:sp>
        <p:nvSpPr>
          <p:cNvPr id="1256" name="Google Shape;1256;p108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7" name="Google Shape;1257;p108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1258" name="Google Shape;1258;p108"/>
          <p:cNvCxnSpPr/>
          <p:nvPr/>
        </p:nvCxnSpPr>
        <p:spPr>
          <a:xfrm>
            <a:off x="2157025" y="1715225"/>
            <a:ext cx="0" cy="303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108"/>
          <p:cNvCxnSpPr/>
          <p:nvPr/>
        </p:nvCxnSpPr>
        <p:spPr>
          <a:xfrm>
            <a:off x="662693" y="3112100"/>
            <a:ext cx="31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108"/>
          <p:cNvCxnSpPr/>
          <p:nvPr/>
        </p:nvCxnSpPr>
        <p:spPr>
          <a:xfrm>
            <a:off x="2167850" y="3122925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1" name="Google Shape;1261;p108"/>
          <p:cNvSpPr txBox="1"/>
          <p:nvPr/>
        </p:nvSpPr>
        <p:spPr>
          <a:xfrm>
            <a:off x="3808950" y="2916375"/>
            <a:ext cx="4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2" name="Google Shape;1262;p108"/>
          <p:cNvSpPr txBox="1"/>
          <p:nvPr/>
        </p:nvSpPr>
        <p:spPr>
          <a:xfrm>
            <a:off x="1875925" y="1309563"/>
            <a:ext cx="54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63" name="Google Shape;1263;p108"/>
          <p:cNvCxnSpPr/>
          <p:nvPr/>
        </p:nvCxnSpPr>
        <p:spPr>
          <a:xfrm flipH="1" rot="10800000">
            <a:off x="2177260" y="2874803"/>
            <a:ext cx="250200" cy="23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4" name="Google Shape;1264;p108"/>
          <p:cNvSpPr txBox="1"/>
          <p:nvPr/>
        </p:nvSpPr>
        <p:spPr>
          <a:xfrm>
            <a:off x="523175" y="1208200"/>
            <a:ext cx="92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News Topics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5" name="Google Shape;1265;p108"/>
          <p:cNvSpPr txBox="1"/>
          <p:nvPr/>
        </p:nvSpPr>
        <p:spPr>
          <a:xfrm>
            <a:off x="2850150" y="2835050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Immediate events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6" name="Google Shape;1266;p108"/>
          <p:cNvSpPr txBox="1"/>
          <p:nvPr/>
        </p:nvSpPr>
        <p:spPr>
          <a:xfrm>
            <a:off x="643300" y="2823975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Systemic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Issues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7" name="Google Shape;1267;p108"/>
          <p:cNvSpPr txBox="1"/>
          <p:nvPr/>
        </p:nvSpPr>
        <p:spPr>
          <a:xfrm>
            <a:off x="2157025" y="1715225"/>
            <a:ext cx="12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8" name="Google Shape;1268;p108"/>
          <p:cNvSpPr txBox="1"/>
          <p:nvPr/>
        </p:nvSpPr>
        <p:spPr>
          <a:xfrm>
            <a:off x="2157025" y="4388725"/>
            <a:ext cx="12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69" name="Google Shape;1269;p108"/>
          <p:cNvCxnSpPr/>
          <p:nvPr/>
        </p:nvCxnSpPr>
        <p:spPr>
          <a:xfrm flipH="1">
            <a:off x="1929685" y="3152453"/>
            <a:ext cx="215100" cy="21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0" name="Google Shape;1270;p108"/>
          <p:cNvCxnSpPr/>
          <p:nvPr/>
        </p:nvCxnSpPr>
        <p:spPr>
          <a:xfrm rot="10800000">
            <a:off x="1530500" y="2643302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1" name="Google Shape;1271;p108"/>
          <p:cNvSpPr txBox="1"/>
          <p:nvPr/>
        </p:nvSpPr>
        <p:spPr>
          <a:xfrm>
            <a:off x="2260400" y="2516375"/>
            <a:ext cx="9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NG:PC2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2" name="Google Shape;1272;p108"/>
          <p:cNvSpPr txBox="1"/>
          <p:nvPr/>
        </p:nvSpPr>
        <p:spPr>
          <a:xfrm>
            <a:off x="973575" y="2288175"/>
            <a:ext cx="9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NG:PC1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3" name="Google Shape;1273;p108"/>
          <p:cNvSpPr txBox="1"/>
          <p:nvPr/>
        </p:nvSpPr>
        <p:spPr>
          <a:xfrm>
            <a:off x="4730475" y="1726350"/>
            <a:ext cx="42210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Pro: 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Directly relates more latent/concise summary of relations between different questions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Uses all the data (no need for filtering)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Con: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Results more abstracted from data, harder to communicate to clients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AutoNum type="alphaLcPeriod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Might over-summarize if individual arrows are nuanced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0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279" name="Google Shape;1279;p109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6700"/>
            <a:ext cx="3929050" cy="3929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0" name="Google Shape;1280;p109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50" y="1096700"/>
            <a:ext cx="3929040" cy="392904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1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Combo PCA</a:t>
            </a:r>
            <a:endParaRPr/>
          </a:p>
        </p:txBody>
      </p:sp>
      <p:sp>
        <p:nvSpPr>
          <p:cNvPr id="1286" name="Google Shape;1286;p110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7" name="Google Shape;1287;p11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1288" name="Google Shape;1288;p110"/>
          <p:cNvCxnSpPr/>
          <p:nvPr/>
        </p:nvCxnSpPr>
        <p:spPr>
          <a:xfrm>
            <a:off x="6359775" y="1715225"/>
            <a:ext cx="0" cy="303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10"/>
          <p:cNvCxnSpPr/>
          <p:nvPr/>
        </p:nvCxnSpPr>
        <p:spPr>
          <a:xfrm>
            <a:off x="4865443" y="3112100"/>
            <a:ext cx="31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10"/>
          <p:cNvCxnSpPr/>
          <p:nvPr/>
        </p:nvCxnSpPr>
        <p:spPr>
          <a:xfrm>
            <a:off x="6370600" y="3122925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1" name="Google Shape;1291;p110"/>
          <p:cNvSpPr txBox="1"/>
          <p:nvPr/>
        </p:nvSpPr>
        <p:spPr>
          <a:xfrm>
            <a:off x="8011700" y="2916375"/>
            <a:ext cx="4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2" name="Google Shape;1292;p110"/>
          <p:cNvSpPr txBox="1"/>
          <p:nvPr/>
        </p:nvSpPr>
        <p:spPr>
          <a:xfrm>
            <a:off x="6078675" y="1309563"/>
            <a:ext cx="54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93" name="Google Shape;1293;p110"/>
          <p:cNvCxnSpPr/>
          <p:nvPr/>
        </p:nvCxnSpPr>
        <p:spPr>
          <a:xfrm flipH="1" rot="10800000">
            <a:off x="6380010" y="2874803"/>
            <a:ext cx="250200" cy="23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4" name="Google Shape;1294;p110"/>
          <p:cNvSpPr txBox="1"/>
          <p:nvPr/>
        </p:nvSpPr>
        <p:spPr>
          <a:xfrm>
            <a:off x="4725925" y="1208200"/>
            <a:ext cx="92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News Topics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5" name="Google Shape;1295;p110"/>
          <p:cNvSpPr txBox="1"/>
          <p:nvPr/>
        </p:nvSpPr>
        <p:spPr>
          <a:xfrm>
            <a:off x="7052900" y="2835050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Immediate events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6" name="Google Shape;1296;p110"/>
          <p:cNvSpPr txBox="1"/>
          <p:nvPr/>
        </p:nvSpPr>
        <p:spPr>
          <a:xfrm>
            <a:off x="4846050" y="2823975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Systemic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Issues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7" name="Google Shape;1297;p110"/>
          <p:cNvSpPr txBox="1"/>
          <p:nvPr/>
        </p:nvSpPr>
        <p:spPr>
          <a:xfrm>
            <a:off x="6359775" y="1715225"/>
            <a:ext cx="12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8" name="Google Shape;1298;p110"/>
          <p:cNvSpPr txBox="1"/>
          <p:nvPr/>
        </p:nvSpPr>
        <p:spPr>
          <a:xfrm>
            <a:off x="6359775" y="4388725"/>
            <a:ext cx="12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99" name="Google Shape;1299;p110"/>
          <p:cNvCxnSpPr/>
          <p:nvPr/>
        </p:nvCxnSpPr>
        <p:spPr>
          <a:xfrm flipH="1">
            <a:off x="6132435" y="3152453"/>
            <a:ext cx="215100" cy="21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0" name="Google Shape;1300;p110"/>
          <p:cNvCxnSpPr/>
          <p:nvPr/>
        </p:nvCxnSpPr>
        <p:spPr>
          <a:xfrm rot="10800000">
            <a:off x="5733250" y="2643302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10"/>
          <p:cNvSpPr txBox="1"/>
          <p:nvPr/>
        </p:nvSpPr>
        <p:spPr>
          <a:xfrm>
            <a:off x="6463150" y="2516375"/>
            <a:ext cx="9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NG:PC2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2" name="Google Shape;1302;p110"/>
          <p:cNvSpPr txBox="1"/>
          <p:nvPr/>
        </p:nvSpPr>
        <p:spPr>
          <a:xfrm>
            <a:off x="5176325" y="2288175"/>
            <a:ext cx="9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NG:PC1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03" name="Google Shape;1303;p110"/>
          <p:cNvCxnSpPr/>
          <p:nvPr/>
        </p:nvCxnSpPr>
        <p:spPr>
          <a:xfrm>
            <a:off x="2071925" y="1844213"/>
            <a:ext cx="0" cy="303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110"/>
          <p:cNvCxnSpPr/>
          <p:nvPr/>
        </p:nvCxnSpPr>
        <p:spPr>
          <a:xfrm>
            <a:off x="577593" y="3241088"/>
            <a:ext cx="316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110"/>
          <p:cNvCxnSpPr/>
          <p:nvPr/>
        </p:nvCxnSpPr>
        <p:spPr>
          <a:xfrm>
            <a:off x="2082750" y="3251913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6" name="Google Shape;1306;p110"/>
          <p:cNvSpPr txBox="1"/>
          <p:nvPr/>
        </p:nvSpPr>
        <p:spPr>
          <a:xfrm>
            <a:off x="3723850" y="3045363"/>
            <a:ext cx="4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PC1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7" name="Google Shape;1307;p110"/>
          <p:cNvSpPr txBox="1"/>
          <p:nvPr/>
        </p:nvSpPr>
        <p:spPr>
          <a:xfrm>
            <a:off x="1790825" y="1438550"/>
            <a:ext cx="54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PC2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08" name="Google Shape;1308;p110"/>
          <p:cNvCxnSpPr/>
          <p:nvPr/>
        </p:nvCxnSpPr>
        <p:spPr>
          <a:xfrm flipH="1" rot="10800000">
            <a:off x="2092160" y="3003791"/>
            <a:ext cx="250200" cy="23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9" name="Google Shape;1309;p110"/>
          <p:cNvSpPr txBox="1"/>
          <p:nvPr/>
        </p:nvSpPr>
        <p:spPr>
          <a:xfrm>
            <a:off x="438075" y="1337188"/>
            <a:ext cx="92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News Topics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0" name="Google Shape;1310;p110"/>
          <p:cNvSpPr txBox="1"/>
          <p:nvPr/>
        </p:nvSpPr>
        <p:spPr>
          <a:xfrm>
            <a:off x="2765050" y="2964038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Immediate events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1" name="Google Shape;1311;p110"/>
          <p:cNvSpPr txBox="1"/>
          <p:nvPr/>
        </p:nvSpPr>
        <p:spPr>
          <a:xfrm>
            <a:off x="558200" y="2952963"/>
            <a:ext cx="12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Systemic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Issues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2" name="Google Shape;1312;p110"/>
          <p:cNvSpPr txBox="1"/>
          <p:nvPr/>
        </p:nvSpPr>
        <p:spPr>
          <a:xfrm>
            <a:off x="2071925" y="1844213"/>
            <a:ext cx="12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Local Scale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3" name="Google Shape;1313;p110"/>
          <p:cNvSpPr txBox="1"/>
          <p:nvPr/>
        </p:nvSpPr>
        <p:spPr>
          <a:xfrm>
            <a:off x="2071925" y="4517713"/>
            <a:ext cx="12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Large Scale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14" name="Google Shape;1314;p110"/>
          <p:cNvCxnSpPr/>
          <p:nvPr/>
        </p:nvCxnSpPr>
        <p:spPr>
          <a:xfrm flipH="1">
            <a:off x="1844585" y="3281441"/>
            <a:ext cx="215100" cy="21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5" name="Google Shape;1315;p110"/>
          <p:cNvCxnSpPr/>
          <p:nvPr/>
        </p:nvCxnSpPr>
        <p:spPr>
          <a:xfrm rot="10800000">
            <a:off x="1445400" y="2772289"/>
            <a:ext cx="606300" cy="45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6" name="Google Shape;1316;p110"/>
          <p:cNvCxnSpPr/>
          <p:nvPr/>
        </p:nvCxnSpPr>
        <p:spPr>
          <a:xfrm flipH="1" rot="10800000">
            <a:off x="2097575" y="3156250"/>
            <a:ext cx="397200" cy="7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7" name="Google Shape;1317;p110"/>
          <p:cNvCxnSpPr/>
          <p:nvPr/>
        </p:nvCxnSpPr>
        <p:spPr>
          <a:xfrm>
            <a:off x="2110750" y="3259700"/>
            <a:ext cx="536400" cy="4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8" name="Google Shape;1318;p110"/>
          <p:cNvCxnSpPr/>
          <p:nvPr/>
        </p:nvCxnSpPr>
        <p:spPr>
          <a:xfrm>
            <a:off x="2097575" y="3259700"/>
            <a:ext cx="702000" cy="20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110"/>
          <p:cNvCxnSpPr/>
          <p:nvPr/>
        </p:nvCxnSpPr>
        <p:spPr>
          <a:xfrm rot="10800000">
            <a:off x="1860450" y="2745975"/>
            <a:ext cx="207900" cy="51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1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325" name="Google Shape;1325;p111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675" y="152400"/>
            <a:ext cx="338709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11"/>
          <p:cNvSpPr/>
          <p:nvPr/>
        </p:nvSpPr>
        <p:spPr>
          <a:xfrm>
            <a:off x="3178000" y="2482325"/>
            <a:ext cx="2991000" cy="230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+ Raw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6" name="Google Shape;576;p58"/>
          <p:cNvGraphicFramePr/>
          <p:nvPr/>
        </p:nvGraphicFramePr>
        <p:xfrm>
          <a:off x="337575" y="162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{78BA46C3-4400-4C8A-A113-2FF122CE0E14}</a:tableStyleId>
              </a:tblPr>
              <a:tblGrid>
                <a:gridCol w="798050"/>
                <a:gridCol w="798050"/>
                <a:gridCol w="798050"/>
                <a:gridCol w="798050"/>
                <a:gridCol w="798050"/>
                <a:gridCol w="798050"/>
              </a:tblGrid>
              <a:tr h="7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Person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AltRock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Ambient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Blues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ClassicRock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…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B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7" name="Google Shape;577;p58"/>
          <p:cNvSpPr/>
          <p:nvPr/>
        </p:nvSpPr>
        <p:spPr>
          <a:xfrm>
            <a:off x="6352250" y="1874968"/>
            <a:ext cx="2194800" cy="801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 Means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 sz="1000">
                <a:latin typeface="Lexend"/>
                <a:ea typeface="Lexend"/>
                <a:cs typeface="Lexend"/>
                <a:sym typeface="Lexend"/>
              </a:rPr>
              <a:t>K = 4; Euclidean Distance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78" name="Google Shape;578;p58"/>
          <p:cNvCxnSpPr/>
          <p:nvPr/>
        </p:nvCxnSpPr>
        <p:spPr>
          <a:xfrm flipH="1" rot="10800000">
            <a:off x="5145463" y="2277600"/>
            <a:ext cx="1101600" cy="588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58"/>
          <p:cNvSpPr txBox="1"/>
          <p:nvPr>
            <p:ph idx="4294967295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58"/>
          <p:cNvSpPr txBox="1"/>
          <p:nvPr/>
        </p:nvSpPr>
        <p:spPr>
          <a:xfrm>
            <a:off x="337575" y="3935300"/>
            <a:ext cx="478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0: Not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 [</a:t>
            </a:r>
            <a:r>
              <a:rPr lang="en" sz="1200">
                <a:solidFill>
                  <a:schemeClr val="dk1"/>
                </a:solidFill>
                <a:highlight>
                  <a:schemeClr val="dk2"/>
                </a:highlight>
                <a:latin typeface="Lexend"/>
                <a:ea typeface="Lexend"/>
                <a:cs typeface="Lexend"/>
                <a:sym typeface="Lexend"/>
              </a:rPr>
              <a:t>1: Selected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58"/>
          <p:cNvSpPr txBox="1"/>
          <p:nvPr/>
        </p:nvSpPr>
        <p:spPr>
          <a:xfrm>
            <a:off x="6483975" y="15736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Cluster Assignment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58"/>
          <p:cNvSpPr/>
          <p:nvPr/>
        </p:nvSpPr>
        <p:spPr>
          <a:xfrm>
            <a:off x="6352250" y="3374420"/>
            <a:ext cx="2194800" cy="7197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Principal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Component Analysis (PCA)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58"/>
          <p:cNvSpPr txBox="1"/>
          <p:nvPr/>
        </p:nvSpPr>
        <p:spPr>
          <a:xfrm>
            <a:off x="6483975" y="4047109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Biplot Visualization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84" name="Google Shape;584;p58"/>
          <p:cNvCxnSpPr/>
          <p:nvPr/>
        </p:nvCxnSpPr>
        <p:spPr>
          <a:xfrm>
            <a:off x="5145475" y="2879750"/>
            <a:ext cx="1101600" cy="6423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p58"/>
          <p:cNvCxnSpPr>
            <a:stCxn id="577" idx="2"/>
            <a:endCxn id="582" idx="0"/>
          </p:cNvCxnSpPr>
          <p:nvPr/>
        </p:nvCxnSpPr>
        <p:spPr>
          <a:xfrm>
            <a:off x="7449650" y="2675968"/>
            <a:ext cx="0" cy="69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58"/>
          <p:cNvCxnSpPr/>
          <p:nvPr/>
        </p:nvCxnSpPr>
        <p:spPr>
          <a:xfrm flipH="1">
            <a:off x="5207738" y="1871900"/>
            <a:ext cx="11445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58"/>
          <p:cNvSpPr txBox="1"/>
          <p:nvPr/>
        </p:nvSpPr>
        <p:spPr>
          <a:xfrm>
            <a:off x="5291775" y="1576850"/>
            <a:ext cx="7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Profile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8" name="Google Shape;588;p58"/>
          <p:cNvSpPr txBox="1"/>
          <p:nvPr/>
        </p:nvSpPr>
        <p:spPr>
          <a:xfrm>
            <a:off x="337575" y="1260175"/>
            <a:ext cx="19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Raw Data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58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12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1332" name="Google Shape;1332;p11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000" y="152400"/>
            <a:ext cx="338709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12"/>
          <p:cNvSpPr/>
          <p:nvPr/>
        </p:nvSpPr>
        <p:spPr>
          <a:xfrm>
            <a:off x="3371402" y="2469150"/>
            <a:ext cx="2991000" cy="230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13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675" y="114300"/>
            <a:ext cx="3364801" cy="48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13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340" name="Google Shape;1340;p113"/>
          <p:cNvSpPr/>
          <p:nvPr/>
        </p:nvSpPr>
        <p:spPr>
          <a:xfrm>
            <a:off x="3345039" y="2376925"/>
            <a:ext cx="2991000" cy="230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14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548625" wrap="square" tIns="36575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bootstrap stability to filter individual arrows in biplots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dual PCA to help show the latent relationship between two questions 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Summary removes the overall noise, but also nuanced patterns in individual arrows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dual combo PCA to show both the comprehensive and summarized analysis 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○"/>
            </a:pPr>
            <a:r>
              <a:rPr lang="en" sz="1500"/>
              <a:t>Can strategically hide one to show later if asked about it</a:t>
            </a:r>
            <a:endParaRPr sz="1500"/>
          </a:p>
        </p:txBody>
      </p:sp>
      <p:sp>
        <p:nvSpPr>
          <p:cNvPr id="1346" name="Google Shape;1346;p11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59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750" y="426500"/>
            <a:ext cx="5546500" cy="41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9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96" name="Google Shape;596;p59"/>
          <p:cNvSpPr txBox="1"/>
          <p:nvPr/>
        </p:nvSpPr>
        <p:spPr>
          <a:xfrm>
            <a:off x="3985900" y="4586375"/>
            <a:ext cx="1451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59"/>
          <p:cNvSpPr txBox="1"/>
          <p:nvPr/>
        </p:nvSpPr>
        <p:spPr>
          <a:xfrm>
            <a:off x="7047300" y="2354700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 More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59"/>
          <p:cNvSpPr txBox="1"/>
          <p:nvPr/>
        </p:nvSpPr>
        <p:spPr>
          <a:xfrm>
            <a:off x="2071425" y="2248175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p59"/>
          <p:cNvSpPr txBox="1"/>
          <p:nvPr/>
        </p:nvSpPr>
        <p:spPr>
          <a:xfrm>
            <a:off x="5751150" y="922250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59"/>
          <p:cNvSpPr txBox="1"/>
          <p:nvPr/>
        </p:nvSpPr>
        <p:spPr>
          <a:xfrm>
            <a:off x="5597700" y="3827800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Diasporic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59"/>
          <p:cNvSpPr txBox="1"/>
          <p:nvPr/>
        </p:nvSpPr>
        <p:spPr>
          <a:xfrm rot="-5400000">
            <a:off x="548200" y="2417525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60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50" y="444113"/>
            <a:ext cx="5546500" cy="41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0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08" name="Google Shape;608;p60"/>
          <p:cNvSpPr txBox="1"/>
          <p:nvPr/>
        </p:nvSpPr>
        <p:spPr>
          <a:xfrm>
            <a:off x="2813600" y="4603988"/>
            <a:ext cx="14511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Magnitude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9" name="Google Shape;609;p60"/>
          <p:cNvSpPr txBox="1"/>
          <p:nvPr/>
        </p:nvSpPr>
        <p:spPr>
          <a:xfrm rot="-5400000">
            <a:off x="-624100" y="2435150"/>
            <a:ext cx="2100900" cy="4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Musical Heritage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5755300" y="23722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 More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899125" y="2265788"/>
            <a:ext cx="739500" cy="738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Selects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Less Genres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4578850" y="939863"/>
            <a:ext cx="10230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Americana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425400" y="3845413"/>
            <a:ext cx="13299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Afro-D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iasporic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5" name="Google Shape;615;p60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6" name="Google Shape;616;p60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7" name="Google Shape;617;p60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/>
          <p:nvPr/>
        </p:nvSpPr>
        <p:spPr>
          <a:xfrm>
            <a:off x="8333701" y="298859"/>
            <a:ext cx="489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D1D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‹#›</a:t>
            </a:fld>
            <a:endParaRPr>
              <a:solidFill>
                <a:srgbClr val="1D1D1D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23" name="Google Shape;623;p61"/>
          <p:cNvSpPr/>
          <p:nvPr/>
        </p:nvSpPr>
        <p:spPr>
          <a:xfrm>
            <a:off x="6735000" y="1145075"/>
            <a:ext cx="2087700" cy="738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1: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Most interested (generalists)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4" name="Google Shape;624;p61"/>
          <p:cNvSpPr/>
          <p:nvPr/>
        </p:nvSpPr>
        <p:spPr>
          <a:xfrm>
            <a:off x="6735000" y="2104600"/>
            <a:ext cx="2087700" cy="73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2: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Afro-Diasporic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6735000" y="3064125"/>
            <a:ext cx="2087700" cy="738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3: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Prefer Americana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6" name="Google Shape;626;p61"/>
          <p:cNvSpPr/>
          <p:nvPr/>
        </p:nvSpPr>
        <p:spPr>
          <a:xfrm>
            <a:off x="6735000" y="4023650"/>
            <a:ext cx="2087700" cy="73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Cluster 4: 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Least Interested (picky)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7" name="Google Shape;627;p61" title="download.png"/>
          <p:cNvPicPr preferRelativeResize="0"/>
          <p:nvPr/>
        </p:nvPicPr>
        <p:blipFill rotWithShape="1">
          <a:blip r:embed="rId3">
            <a:alphaModFix/>
          </a:blip>
          <a:srcRect b="0" l="12989" r="12227" t="0"/>
          <a:stretch/>
        </p:blipFill>
        <p:spPr>
          <a:xfrm>
            <a:off x="792450" y="160425"/>
            <a:ext cx="4808652" cy="48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